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0"/>
  </p:notesMasterIdLst>
  <p:sldIdLst>
    <p:sldId id="256" r:id="rId3"/>
    <p:sldId id="257" r:id="rId4"/>
    <p:sldId id="262" r:id="rId5"/>
    <p:sldId id="306" r:id="rId6"/>
    <p:sldId id="307" r:id="rId7"/>
    <p:sldId id="315" r:id="rId8"/>
    <p:sldId id="316" r:id="rId9"/>
    <p:sldId id="308" r:id="rId10"/>
    <p:sldId id="318" r:id="rId11"/>
    <p:sldId id="334" r:id="rId12"/>
    <p:sldId id="335" r:id="rId13"/>
    <p:sldId id="319" r:id="rId14"/>
    <p:sldId id="320" r:id="rId15"/>
    <p:sldId id="323" r:id="rId16"/>
    <p:sldId id="324" r:id="rId17"/>
    <p:sldId id="321" r:id="rId18"/>
    <p:sldId id="322" r:id="rId19"/>
    <p:sldId id="325" r:id="rId20"/>
    <p:sldId id="327" r:id="rId21"/>
    <p:sldId id="326" r:id="rId22"/>
    <p:sldId id="328" r:id="rId23"/>
    <p:sldId id="329" r:id="rId24"/>
    <p:sldId id="330" r:id="rId25"/>
    <p:sldId id="331" r:id="rId26"/>
    <p:sldId id="332" r:id="rId27"/>
    <p:sldId id="333" r:id="rId28"/>
    <p:sldId id="302" r:id="rId29"/>
  </p:sldIdLst>
  <p:sldSz cx="9144000" cy="5143500" type="screen16x9"/>
  <p:notesSz cx="6858000" cy="9144000"/>
  <p:embeddedFontLst>
    <p:embeddedFont>
      <p:font typeface="Arial Rounded MT Bold" panose="020F0704030504030204" pitchFamily="34" charset="0"/>
      <p:regular r:id="rId31"/>
    </p:embeddedFont>
    <p:embeddedFont>
      <p:font typeface="Bahnschrift SemiCondensed" panose="020B0502040204020203" pitchFamily="34" charset="0"/>
      <p:regular r:id="rId32"/>
      <p:bold r:id="rId33"/>
    </p:embeddedFont>
    <p:embeddedFont>
      <p:font typeface="Calibri" panose="020F0502020204030204" pitchFamily="34" charset="0"/>
      <p:regular r:id="rId34"/>
      <p:bold r:id="rId35"/>
      <p:italic r:id="rId36"/>
      <p:boldItalic r:id="rId37"/>
    </p:embeddedFont>
    <p:embeddedFont>
      <p:font typeface="Cambria" panose="02040503050406030204" pitchFamily="18" charset="0"/>
      <p:regular r:id="rId38"/>
      <p:bold r:id="rId39"/>
      <p:italic r:id="rId40"/>
      <p:boldItalic r:id="rId41"/>
    </p:embeddedFont>
    <p:embeddedFont>
      <p:font typeface="Catamaran" panose="020B0604020202020204" charset="0"/>
      <p:regular r:id="rId42"/>
      <p:bold r:id="rId43"/>
    </p:embeddedFont>
    <p:embeddedFont>
      <p:font typeface="Proxima Nova" panose="020B0604020202020204" charset="0"/>
      <p:regular r:id="rId44"/>
      <p:bold r:id="rId45"/>
      <p:italic r:id="rId46"/>
      <p:boldItalic r:id="rId47"/>
    </p:embeddedFont>
    <p:embeddedFont>
      <p:font typeface="Proxima Nova Semibold" panose="020B0604020202020204" charset="0"/>
      <p:regular r:id="rId48"/>
      <p:bold r:id="rId49"/>
      <p:boldItalic r:id="rId50"/>
    </p:embeddedFont>
    <p:embeddedFont>
      <p:font typeface="Zen Dots" panose="020B0604020202020204" charset="0"/>
      <p:regular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A3E9DE-EBC2-4BCE-8E83-F62B60D0B06D}">
  <a:tblStyle styleId="{18A3E9DE-EBC2-4BCE-8E83-F62B60D0B0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AB9880-B51E-40E4-B886-59A25DAEB88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94660"/>
  </p:normalViewPr>
  <p:slideViewPr>
    <p:cSldViewPr>
      <p:cViewPr varScale="1">
        <p:scale>
          <a:sx n="107" d="100"/>
          <a:sy n="107" d="100"/>
        </p:scale>
        <p:origin x="8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007762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78c7c0cadc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78c7c0cadc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7918fa4a8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7918fa4a8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7925aeff85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7925aeff85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7925aeff85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7925aeff85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7925aeff85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7925aeff85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2"/>
        <p:cNvGrpSpPr/>
        <p:nvPr/>
      </p:nvGrpSpPr>
      <p:grpSpPr>
        <a:xfrm>
          <a:off x="0" y="0"/>
          <a:ext cx="0" cy="0"/>
          <a:chOff x="0" y="0"/>
          <a:chExt cx="0" cy="0"/>
        </a:xfrm>
      </p:grpSpPr>
      <p:sp>
        <p:nvSpPr>
          <p:cNvPr id="8063" name="Google Shape;8063;g27925aeff85_0_18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4" name="Google Shape;8064;g27925aeff85_0_18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3" y="0"/>
            <a:ext cx="9144003" cy="5147981"/>
          </a:xfrm>
          <a:prstGeom prst="rect">
            <a:avLst/>
          </a:prstGeom>
          <a:noFill/>
          <a:ln>
            <a:noFill/>
          </a:ln>
        </p:spPr>
      </p:pic>
      <p:grpSp>
        <p:nvGrpSpPr>
          <p:cNvPr id="10" name="Google Shape;10;p2"/>
          <p:cNvGrpSpPr/>
          <p:nvPr/>
        </p:nvGrpSpPr>
        <p:grpSpPr>
          <a:xfrm>
            <a:off x="152400" y="152400"/>
            <a:ext cx="8839200" cy="4838700"/>
            <a:chOff x="152400" y="152400"/>
            <a:chExt cx="8839200" cy="4838700"/>
          </a:xfrm>
        </p:grpSpPr>
        <p:sp>
          <p:nvSpPr>
            <p:cNvPr id="11" name="Google Shape;11;p2"/>
            <p:cNvSpPr/>
            <p:nvPr/>
          </p:nvSpPr>
          <p:spPr>
            <a:xfrm>
              <a:off x="152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52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52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339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339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915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915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15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a:stCxn id="11" idx="3"/>
              <a:endCxn id="15" idx="1"/>
            </p:cNvCxnSpPr>
            <p:nvPr/>
          </p:nvCxnSpPr>
          <p:spPr>
            <a:xfrm>
              <a:off x="2286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2"/>
            <p:cNvCxnSpPr>
              <a:stCxn id="15" idx="3"/>
              <a:endCxn id="16" idx="1"/>
            </p:cNvCxnSpPr>
            <p:nvPr/>
          </p:nvCxnSpPr>
          <p:spPr>
            <a:xfrm>
              <a:off x="46101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1" name="Google Shape;21;p2"/>
            <p:cNvCxnSpPr>
              <a:stCxn id="16" idx="2"/>
              <a:endCxn id="17" idx="0"/>
            </p:cNvCxnSpPr>
            <p:nvPr/>
          </p:nvCxnSpPr>
          <p:spPr>
            <a:xfrm>
              <a:off x="8953500" y="2286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2"/>
            <p:cNvCxnSpPr>
              <a:stCxn id="17" idx="2"/>
              <a:endCxn id="18" idx="0"/>
            </p:cNvCxnSpPr>
            <p:nvPr/>
          </p:nvCxnSpPr>
          <p:spPr>
            <a:xfrm>
              <a:off x="8953500" y="260985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2"/>
            <p:cNvCxnSpPr>
              <a:stCxn id="18" idx="1"/>
              <a:endCxn id="14" idx="3"/>
            </p:cNvCxnSpPr>
            <p:nvPr/>
          </p:nvCxnSpPr>
          <p:spPr>
            <a:xfrm rot="10800000">
              <a:off x="46101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2"/>
            <p:cNvCxnSpPr>
              <a:stCxn id="14" idx="1"/>
              <a:endCxn id="13" idx="3"/>
            </p:cNvCxnSpPr>
            <p:nvPr/>
          </p:nvCxnSpPr>
          <p:spPr>
            <a:xfrm rot="10800000">
              <a:off x="2286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2"/>
            <p:cNvCxnSpPr>
              <a:stCxn id="13" idx="0"/>
              <a:endCxn id="12" idx="2"/>
            </p:cNvCxnSpPr>
            <p:nvPr/>
          </p:nvCxnSpPr>
          <p:spPr>
            <a:xfrm rot="10800000">
              <a:off x="190500" y="26097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2"/>
            <p:cNvCxnSpPr>
              <a:stCxn id="12" idx="0"/>
              <a:endCxn id="11" idx="2"/>
            </p:cNvCxnSpPr>
            <p:nvPr/>
          </p:nvCxnSpPr>
          <p:spPr>
            <a:xfrm rot="10800000">
              <a:off x="190500" y="228450"/>
              <a:ext cx="0" cy="2305200"/>
            </a:xfrm>
            <a:prstGeom prst="straightConnector1">
              <a:avLst/>
            </a:prstGeom>
            <a:noFill/>
            <a:ln w="9525" cap="flat" cmpd="sng">
              <a:solidFill>
                <a:schemeClr val="dk1"/>
              </a:solidFill>
              <a:prstDash val="solid"/>
              <a:round/>
              <a:headEnd type="none" w="med" len="med"/>
              <a:tailEnd type="none" w="med" len="med"/>
            </a:ln>
          </p:spPr>
        </p:cxnSp>
      </p:grpSp>
      <p:sp>
        <p:nvSpPr>
          <p:cNvPr id="27" name="Google Shape;27;p2"/>
          <p:cNvSpPr txBox="1">
            <a:spLocks noGrp="1"/>
          </p:cNvSpPr>
          <p:nvPr>
            <p:ph type="ctrTitle"/>
          </p:nvPr>
        </p:nvSpPr>
        <p:spPr>
          <a:xfrm>
            <a:off x="3746425" y="1243925"/>
            <a:ext cx="4682400" cy="19473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200">
                <a:latin typeface="Zen Dots"/>
                <a:ea typeface="Zen Dots"/>
                <a:cs typeface="Zen Dots"/>
                <a:sym typeface="Zen Dot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8" name="Google Shape;28;p2"/>
          <p:cNvSpPr txBox="1">
            <a:spLocks noGrp="1"/>
          </p:cNvSpPr>
          <p:nvPr>
            <p:ph type="subTitle" idx="1"/>
          </p:nvPr>
        </p:nvSpPr>
        <p:spPr>
          <a:xfrm>
            <a:off x="4800100" y="3610825"/>
            <a:ext cx="3628500" cy="48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latin typeface="Catamaran"/>
                <a:ea typeface="Catamaran"/>
                <a:cs typeface="Catamaran"/>
                <a:sym typeface="Catamar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9" name="Google Shape;29;p2"/>
          <p:cNvSpPr>
            <a:spLocks noGrp="1"/>
          </p:cNvSpPr>
          <p:nvPr>
            <p:ph type="pic" idx="2"/>
          </p:nvPr>
        </p:nvSpPr>
        <p:spPr>
          <a:xfrm>
            <a:off x="572350" y="541825"/>
            <a:ext cx="2861700" cy="4060200"/>
          </a:xfrm>
          <a:prstGeom prst="rect">
            <a:avLst/>
          </a:prstGeom>
          <a:noFill/>
          <a:ln w="9525" cap="flat" cmpd="sng">
            <a:solidFill>
              <a:schemeClr val="dk1"/>
            </a:solidFill>
            <a:prstDash val="solid"/>
            <a:miter lim="8000"/>
            <a:headEnd type="none" w="sm" len="sm"/>
            <a:tailEnd type="none" w="sm" len="sm"/>
          </a:ln>
        </p:spPr>
      </p:sp>
      <p:grpSp>
        <p:nvGrpSpPr>
          <p:cNvPr id="30" name="Google Shape;30;p2"/>
          <p:cNvGrpSpPr/>
          <p:nvPr/>
        </p:nvGrpSpPr>
        <p:grpSpPr>
          <a:xfrm>
            <a:off x="8314525" y="427500"/>
            <a:ext cx="228600" cy="228600"/>
            <a:chOff x="3581400" y="2990850"/>
            <a:chExt cx="228600" cy="228600"/>
          </a:xfrm>
        </p:grpSpPr>
        <p:sp>
          <p:nvSpPr>
            <p:cNvPr id="31" name="Google Shape;31;p2"/>
            <p:cNvSpPr/>
            <p:nvPr/>
          </p:nvSpPr>
          <p:spPr>
            <a:xfrm>
              <a:off x="3581400" y="3067050"/>
              <a:ext cx="76200" cy="7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657600" y="2990850"/>
              <a:ext cx="76200" cy="7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733800" y="3067050"/>
              <a:ext cx="76200" cy="7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657600" y="3143250"/>
              <a:ext cx="76200" cy="7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3">
    <p:spTree>
      <p:nvGrpSpPr>
        <p:cNvPr id="1" name="Shape 624"/>
        <p:cNvGrpSpPr/>
        <p:nvPr/>
      </p:nvGrpSpPr>
      <p:grpSpPr>
        <a:xfrm>
          <a:off x="0" y="0"/>
          <a:ext cx="0" cy="0"/>
          <a:chOff x="0" y="0"/>
          <a:chExt cx="0" cy="0"/>
        </a:xfrm>
      </p:grpSpPr>
      <p:pic>
        <p:nvPicPr>
          <p:cNvPr id="625" name="Google Shape;625;p26"/>
          <p:cNvPicPr preferRelativeResize="0"/>
          <p:nvPr/>
        </p:nvPicPr>
        <p:blipFill>
          <a:blip r:embed="rId2">
            <a:alphaModFix amt="40000"/>
          </a:blip>
          <a:stretch>
            <a:fillRect/>
          </a:stretch>
        </p:blipFill>
        <p:spPr>
          <a:xfrm>
            <a:off x="2031" y="-1087"/>
            <a:ext cx="9139937" cy="5145678"/>
          </a:xfrm>
          <a:prstGeom prst="rect">
            <a:avLst/>
          </a:prstGeom>
          <a:noFill/>
          <a:ln>
            <a:noFill/>
          </a:ln>
        </p:spPr>
      </p:pic>
      <p:sp>
        <p:nvSpPr>
          <p:cNvPr id="626" name="Google Shape;626;p26"/>
          <p:cNvSpPr/>
          <p:nvPr/>
        </p:nvSpPr>
        <p:spPr>
          <a:xfrm>
            <a:off x="152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a:off x="152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a:off x="45339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a:off x="45339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a:off x="8915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a:off x="8915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 name="Google Shape;632;p26"/>
          <p:cNvCxnSpPr>
            <a:stCxn id="626" idx="3"/>
            <a:endCxn id="629" idx="1"/>
          </p:cNvCxnSpPr>
          <p:nvPr/>
        </p:nvCxnSpPr>
        <p:spPr>
          <a:xfrm>
            <a:off x="2286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633" name="Google Shape;633;p26"/>
          <p:cNvCxnSpPr>
            <a:stCxn id="629" idx="3"/>
            <a:endCxn id="630" idx="1"/>
          </p:cNvCxnSpPr>
          <p:nvPr/>
        </p:nvCxnSpPr>
        <p:spPr>
          <a:xfrm>
            <a:off x="46101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634" name="Google Shape;634;p26"/>
          <p:cNvCxnSpPr>
            <a:stCxn id="631" idx="1"/>
            <a:endCxn id="628" idx="3"/>
          </p:cNvCxnSpPr>
          <p:nvPr/>
        </p:nvCxnSpPr>
        <p:spPr>
          <a:xfrm rot="10800000">
            <a:off x="46101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635" name="Google Shape;635;p26"/>
          <p:cNvCxnSpPr>
            <a:stCxn id="628" idx="1"/>
            <a:endCxn id="627" idx="3"/>
          </p:cNvCxnSpPr>
          <p:nvPr/>
        </p:nvCxnSpPr>
        <p:spPr>
          <a:xfrm rot="10800000">
            <a:off x="228600" y="4953000"/>
            <a:ext cx="4305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pic>
        <p:nvPicPr>
          <p:cNvPr id="130" name="Google Shape;130;p6"/>
          <p:cNvPicPr preferRelativeResize="0"/>
          <p:nvPr/>
        </p:nvPicPr>
        <p:blipFill>
          <a:blip r:embed="rId2">
            <a:alphaModFix amt="40000"/>
          </a:blip>
          <a:stretch>
            <a:fillRect/>
          </a:stretch>
        </p:blipFill>
        <p:spPr>
          <a:xfrm>
            <a:off x="2031" y="-1087"/>
            <a:ext cx="9139937" cy="5145678"/>
          </a:xfrm>
          <a:prstGeom prst="rect">
            <a:avLst/>
          </a:prstGeom>
          <a:noFill/>
          <a:ln>
            <a:noFill/>
          </a:ln>
        </p:spPr>
      </p:pic>
      <p:grpSp>
        <p:nvGrpSpPr>
          <p:cNvPr id="131" name="Google Shape;131;p6"/>
          <p:cNvGrpSpPr/>
          <p:nvPr/>
        </p:nvGrpSpPr>
        <p:grpSpPr>
          <a:xfrm>
            <a:off x="152400" y="152400"/>
            <a:ext cx="8839200" cy="4838700"/>
            <a:chOff x="152400" y="152400"/>
            <a:chExt cx="8839200" cy="4838700"/>
          </a:xfrm>
        </p:grpSpPr>
        <p:sp>
          <p:nvSpPr>
            <p:cNvPr id="132" name="Google Shape;132;p6"/>
            <p:cNvSpPr/>
            <p:nvPr/>
          </p:nvSpPr>
          <p:spPr>
            <a:xfrm>
              <a:off x="152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52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152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45339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45339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915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8915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8915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140;p6"/>
            <p:cNvCxnSpPr>
              <a:stCxn id="132" idx="3"/>
              <a:endCxn id="136" idx="1"/>
            </p:cNvCxnSpPr>
            <p:nvPr/>
          </p:nvCxnSpPr>
          <p:spPr>
            <a:xfrm>
              <a:off x="2286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141" name="Google Shape;141;p6"/>
            <p:cNvCxnSpPr>
              <a:stCxn id="136" idx="3"/>
              <a:endCxn id="137" idx="1"/>
            </p:cNvCxnSpPr>
            <p:nvPr/>
          </p:nvCxnSpPr>
          <p:spPr>
            <a:xfrm>
              <a:off x="46101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142" name="Google Shape;142;p6"/>
            <p:cNvCxnSpPr>
              <a:stCxn id="137" idx="2"/>
              <a:endCxn id="138" idx="0"/>
            </p:cNvCxnSpPr>
            <p:nvPr/>
          </p:nvCxnSpPr>
          <p:spPr>
            <a:xfrm>
              <a:off x="8953500" y="2286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143" name="Google Shape;143;p6"/>
            <p:cNvCxnSpPr>
              <a:stCxn id="138" idx="2"/>
              <a:endCxn id="139" idx="0"/>
            </p:cNvCxnSpPr>
            <p:nvPr/>
          </p:nvCxnSpPr>
          <p:spPr>
            <a:xfrm>
              <a:off x="8953500" y="260985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144" name="Google Shape;144;p6"/>
            <p:cNvCxnSpPr>
              <a:stCxn id="139" idx="1"/>
              <a:endCxn id="135" idx="3"/>
            </p:cNvCxnSpPr>
            <p:nvPr/>
          </p:nvCxnSpPr>
          <p:spPr>
            <a:xfrm rot="10800000">
              <a:off x="46101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145" name="Google Shape;145;p6"/>
            <p:cNvCxnSpPr>
              <a:stCxn id="135" idx="1"/>
              <a:endCxn id="134" idx="3"/>
            </p:cNvCxnSpPr>
            <p:nvPr/>
          </p:nvCxnSpPr>
          <p:spPr>
            <a:xfrm rot="10800000">
              <a:off x="2286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146" name="Google Shape;146;p6"/>
            <p:cNvCxnSpPr>
              <a:stCxn id="134" idx="0"/>
              <a:endCxn id="133" idx="2"/>
            </p:cNvCxnSpPr>
            <p:nvPr/>
          </p:nvCxnSpPr>
          <p:spPr>
            <a:xfrm rot="10800000">
              <a:off x="190500" y="26097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6"/>
            <p:cNvCxnSpPr>
              <a:stCxn id="133" idx="0"/>
              <a:endCxn id="132" idx="2"/>
            </p:cNvCxnSpPr>
            <p:nvPr/>
          </p:nvCxnSpPr>
          <p:spPr>
            <a:xfrm rot="10800000">
              <a:off x="190500" y="228450"/>
              <a:ext cx="0" cy="2305200"/>
            </a:xfrm>
            <a:prstGeom prst="straightConnector1">
              <a:avLst/>
            </a:prstGeom>
            <a:noFill/>
            <a:ln w="9525" cap="flat" cmpd="sng">
              <a:solidFill>
                <a:schemeClr val="dk1"/>
              </a:solidFill>
              <a:prstDash val="solid"/>
              <a:round/>
              <a:headEnd type="none" w="med" len="med"/>
              <a:tailEnd type="none" w="med" len="med"/>
            </a:ln>
          </p:spPr>
        </p:cxnSp>
      </p:grpSp>
      <p:sp>
        <p:nvSpPr>
          <p:cNvPr id="148" name="Google Shape;148;p6"/>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49" name="Google Shape;149;p6"/>
          <p:cNvGrpSpPr/>
          <p:nvPr/>
        </p:nvGrpSpPr>
        <p:grpSpPr>
          <a:xfrm>
            <a:off x="8424000" y="4487400"/>
            <a:ext cx="228600" cy="228600"/>
            <a:chOff x="3581400" y="2990850"/>
            <a:chExt cx="228600" cy="228600"/>
          </a:xfrm>
        </p:grpSpPr>
        <p:sp>
          <p:nvSpPr>
            <p:cNvPr id="150" name="Google Shape;150;p6"/>
            <p:cNvSpPr/>
            <p:nvPr/>
          </p:nvSpPr>
          <p:spPr>
            <a:xfrm>
              <a:off x="3581400" y="3067050"/>
              <a:ext cx="76200" cy="7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3657600" y="2990850"/>
              <a:ext cx="76200" cy="7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3733800" y="3067050"/>
              <a:ext cx="76200" cy="7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3657600" y="3143250"/>
              <a:ext cx="76200" cy="7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4" name="Google Shape;154;p6"/>
          <p:cNvCxnSpPr/>
          <p:nvPr/>
        </p:nvCxnSpPr>
        <p:spPr>
          <a:xfrm>
            <a:off x="8256900" y="349075"/>
            <a:ext cx="462900" cy="619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2"/>
        <p:cNvGrpSpPr/>
        <p:nvPr/>
      </p:nvGrpSpPr>
      <p:grpSpPr>
        <a:xfrm>
          <a:off x="0" y="0"/>
          <a:ext cx="0" cy="0"/>
          <a:chOff x="0" y="0"/>
          <a:chExt cx="0" cy="0"/>
        </a:xfrm>
      </p:grpSpPr>
      <p:pic>
        <p:nvPicPr>
          <p:cNvPr id="183" name="Google Shape;183;p8"/>
          <p:cNvPicPr preferRelativeResize="0"/>
          <p:nvPr/>
        </p:nvPicPr>
        <p:blipFill>
          <a:blip r:embed="rId2">
            <a:alphaModFix amt="40000"/>
          </a:blip>
          <a:stretch>
            <a:fillRect/>
          </a:stretch>
        </p:blipFill>
        <p:spPr>
          <a:xfrm>
            <a:off x="-3" y="0"/>
            <a:ext cx="9144003" cy="5147981"/>
          </a:xfrm>
          <a:prstGeom prst="rect">
            <a:avLst/>
          </a:prstGeom>
          <a:noFill/>
          <a:ln>
            <a:noFill/>
          </a:ln>
        </p:spPr>
      </p:pic>
      <p:grpSp>
        <p:nvGrpSpPr>
          <p:cNvPr id="184" name="Google Shape;184;p8"/>
          <p:cNvGrpSpPr/>
          <p:nvPr/>
        </p:nvGrpSpPr>
        <p:grpSpPr>
          <a:xfrm>
            <a:off x="152400" y="152400"/>
            <a:ext cx="8839200" cy="4838700"/>
            <a:chOff x="152400" y="152400"/>
            <a:chExt cx="8839200" cy="4838700"/>
          </a:xfrm>
        </p:grpSpPr>
        <p:sp>
          <p:nvSpPr>
            <p:cNvPr id="185" name="Google Shape;185;p8"/>
            <p:cNvSpPr/>
            <p:nvPr/>
          </p:nvSpPr>
          <p:spPr>
            <a:xfrm>
              <a:off x="152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152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152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45339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45339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8915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8915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8915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 name="Google Shape;193;p8"/>
            <p:cNvCxnSpPr>
              <a:stCxn id="185" idx="3"/>
              <a:endCxn id="189" idx="1"/>
            </p:cNvCxnSpPr>
            <p:nvPr/>
          </p:nvCxnSpPr>
          <p:spPr>
            <a:xfrm>
              <a:off x="2286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194" name="Google Shape;194;p8"/>
            <p:cNvCxnSpPr>
              <a:stCxn id="189" idx="3"/>
              <a:endCxn id="190" idx="1"/>
            </p:cNvCxnSpPr>
            <p:nvPr/>
          </p:nvCxnSpPr>
          <p:spPr>
            <a:xfrm>
              <a:off x="46101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195" name="Google Shape;195;p8"/>
            <p:cNvCxnSpPr>
              <a:stCxn id="190" idx="2"/>
              <a:endCxn id="191" idx="0"/>
            </p:cNvCxnSpPr>
            <p:nvPr/>
          </p:nvCxnSpPr>
          <p:spPr>
            <a:xfrm>
              <a:off x="8953500" y="2286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196;p8"/>
            <p:cNvCxnSpPr>
              <a:stCxn id="191" idx="2"/>
              <a:endCxn id="192" idx="0"/>
            </p:cNvCxnSpPr>
            <p:nvPr/>
          </p:nvCxnSpPr>
          <p:spPr>
            <a:xfrm>
              <a:off x="8953500" y="260985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8"/>
            <p:cNvCxnSpPr>
              <a:stCxn id="192" idx="1"/>
              <a:endCxn id="188" idx="3"/>
            </p:cNvCxnSpPr>
            <p:nvPr/>
          </p:nvCxnSpPr>
          <p:spPr>
            <a:xfrm rot="10800000">
              <a:off x="46101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8"/>
            <p:cNvCxnSpPr>
              <a:stCxn id="188" idx="1"/>
              <a:endCxn id="187" idx="3"/>
            </p:cNvCxnSpPr>
            <p:nvPr/>
          </p:nvCxnSpPr>
          <p:spPr>
            <a:xfrm rot="10800000">
              <a:off x="2286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199" name="Google Shape;199;p8"/>
            <p:cNvCxnSpPr>
              <a:stCxn id="187" idx="0"/>
              <a:endCxn id="186" idx="2"/>
            </p:cNvCxnSpPr>
            <p:nvPr/>
          </p:nvCxnSpPr>
          <p:spPr>
            <a:xfrm rot="10800000">
              <a:off x="190500" y="26097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200;p8"/>
            <p:cNvCxnSpPr>
              <a:stCxn id="186" idx="0"/>
              <a:endCxn id="185" idx="2"/>
            </p:cNvCxnSpPr>
            <p:nvPr/>
          </p:nvCxnSpPr>
          <p:spPr>
            <a:xfrm rot="10800000">
              <a:off x="190500" y="228450"/>
              <a:ext cx="0" cy="2305200"/>
            </a:xfrm>
            <a:prstGeom prst="straightConnector1">
              <a:avLst/>
            </a:prstGeom>
            <a:noFill/>
            <a:ln w="9525" cap="flat" cmpd="sng">
              <a:solidFill>
                <a:schemeClr val="dk1"/>
              </a:solidFill>
              <a:prstDash val="solid"/>
              <a:round/>
              <a:headEnd type="none" w="med" len="med"/>
              <a:tailEnd type="none" w="med" len="med"/>
            </a:ln>
          </p:spPr>
        </p:cxnSp>
      </p:grpSp>
      <p:sp>
        <p:nvSpPr>
          <p:cNvPr id="201" name="Google Shape;20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2"/>
        <p:cNvGrpSpPr/>
        <p:nvPr/>
      </p:nvGrpSpPr>
      <p:grpSpPr>
        <a:xfrm>
          <a:off x="0" y="0"/>
          <a:ext cx="0" cy="0"/>
          <a:chOff x="0" y="0"/>
          <a:chExt cx="0" cy="0"/>
        </a:xfrm>
      </p:grpSpPr>
      <p:pic>
        <p:nvPicPr>
          <p:cNvPr id="203" name="Google Shape;203;p9"/>
          <p:cNvPicPr preferRelativeResize="0"/>
          <p:nvPr/>
        </p:nvPicPr>
        <p:blipFill>
          <a:blip r:embed="rId2">
            <a:alphaModFix amt="40000"/>
          </a:blip>
          <a:stretch>
            <a:fillRect/>
          </a:stretch>
        </p:blipFill>
        <p:spPr>
          <a:xfrm>
            <a:off x="2031" y="-1087"/>
            <a:ext cx="9139937" cy="5145678"/>
          </a:xfrm>
          <a:prstGeom prst="rect">
            <a:avLst/>
          </a:prstGeom>
          <a:noFill/>
          <a:ln>
            <a:noFill/>
          </a:ln>
        </p:spPr>
      </p:pic>
      <p:grpSp>
        <p:nvGrpSpPr>
          <p:cNvPr id="204" name="Google Shape;204;p9"/>
          <p:cNvGrpSpPr/>
          <p:nvPr/>
        </p:nvGrpSpPr>
        <p:grpSpPr>
          <a:xfrm>
            <a:off x="152400" y="152400"/>
            <a:ext cx="8839200" cy="4838700"/>
            <a:chOff x="152400" y="152400"/>
            <a:chExt cx="8839200" cy="4838700"/>
          </a:xfrm>
        </p:grpSpPr>
        <p:sp>
          <p:nvSpPr>
            <p:cNvPr id="205" name="Google Shape;205;p9"/>
            <p:cNvSpPr/>
            <p:nvPr/>
          </p:nvSpPr>
          <p:spPr>
            <a:xfrm>
              <a:off x="152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152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152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45339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45339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8915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8915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8915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9"/>
            <p:cNvCxnSpPr>
              <a:stCxn id="205" idx="3"/>
              <a:endCxn id="209" idx="1"/>
            </p:cNvCxnSpPr>
            <p:nvPr/>
          </p:nvCxnSpPr>
          <p:spPr>
            <a:xfrm>
              <a:off x="2286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9"/>
            <p:cNvCxnSpPr>
              <a:stCxn id="209" idx="3"/>
              <a:endCxn id="210" idx="1"/>
            </p:cNvCxnSpPr>
            <p:nvPr/>
          </p:nvCxnSpPr>
          <p:spPr>
            <a:xfrm>
              <a:off x="46101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9"/>
            <p:cNvCxnSpPr>
              <a:stCxn id="210" idx="2"/>
              <a:endCxn id="211" idx="0"/>
            </p:cNvCxnSpPr>
            <p:nvPr/>
          </p:nvCxnSpPr>
          <p:spPr>
            <a:xfrm>
              <a:off x="8953500" y="2286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16" name="Google Shape;216;p9"/>
            <p:cNvCxnSpPr>
              <a:stCxn id="211" idx="2"/>
              <a:endCxn id="212" idx="0"/>
            </p:cNvCxnSpPr>
            <p:nvPr/>
          </p:nvCxnSpPr>
          <p:spPr>
            <a:xfrm>
              <a:off x="8953500" y="260985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9"/>
            <p:cNvCxnSpPr>
              <a:stCxn id="212" idx="1"/>
              <a:endCxn id="208" idx="3"/>
            </p:cNvCxnSpPr>
            <p:nvPr/>
          </p:nvCxnSpPr>
          <p:spPr>
            <a:xfrm rot="10800000">
              <a:off x="46101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9"/>
            <p:cNvCxnSpPr>
              <a:stCxn id="208" idx="1"/>
              <a:endCxn id="207" idx="3"/>
            </p:cNvCxnSpPr>
            <p:nvPr/>
          </p:nvCxnSpPr>
          <p:spPr>
            <a:xfrm rot="10800000">
              <a:off x="2286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19" name="Google Shape;219;p9"/>
            <p:cNvCxnSpPr>
              <a:stCxn id="207" idx="0"/>
              <a:endCxn id="206" idx="2"/>
            </p:cNvCxnSpPr>
            <p:nvPr/>
          </p:nvCxnSpPr>
          <p:spPr>
            <a:xfrm rot="10800000">
              <a:off x="190500" y="26097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9"/>
            <p:cNvCxnSpPr>
              <a:stCxn id="206" idx="0"/>
              <a:endCxn id="205" idx="2"/>
            </p:cNvCxnSpPr>
            <p:nvPr/>
          </p:nvCxnSpPr>
          <p:spPr>
            <a:xfrm rot="10800000">
              <a:off x="190500" y="228450"/>
              <a:ext cx="0" cy="2305200"/>
            </a:xfrm>
            <a:prstGeom prst="straightConnector1">
              <a:avLst/>
            </a:prstGeom>
            <a:noFill/>
            <a:ln w="9525" cap="flat" cmpd="sng">
              <a:solidFill>
                <a:schemeClr val="dk1"/>
              </a:solidFill>
              <a:prstDash val="solid"/>
              <a:round/>
              <a:headEnd type="none" w="med" len="med"/>
              <a:tailEnd type="none" w="med" len="med"/>
            </a:ln>
          </p:spPr>
        </p:cxnSp>
      </p:grpSp>
      <p:sp>
        <p:nvSpPr>
          <p:cNvPr id="221" name="Google Shape;22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22" name="Google Shape;22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3" name="Google Shape;22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grpSp>
        <p:nvGrpSpPr>
          <p:cNvPr id="225" name="Google Shape;225;p10"/>
          <p:cNvGrpSpPr/>
          <p:nvPr/>
        </p:nvGrpSpPr>
        <p:grpSpPr>
          <a:xfrm>
            <a:off x="152400" y="152400"/>
            <a:ext cx="8839200" cy="4838700"/>
            <a:chOff x="152400" y="152400"/>
            <a:chExt cx="8839200" cy="4838700"/>
          </a:xfrm>
        </p:grpSpPr>
        <p:sp>
          <p:nvSpPr>
            <p:cNvPr id="226" name="Google Shape;226;p10"/>
            <p:cNvSpPr/>
            <p:nvPr/>
          </p:nvSpPr>
          <p:spPr>
            <a:xfrm>
              <a:off x="152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p:nvPr/>
          </p:nvSpPr>
          <p:spPr>
            <a:xfrm>
              <a:off x="152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0"/>
            <p:cNvSpPr/>
            <p:nvPr/>
          </p:nvSpPr>
          <p:spPr>
            <a:xfrm>
              <a:off x="152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p:nvPr/>
          </p:nvSpPr>
          <p:spPr>
            <a:xfrm>
              <a:off x="45339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0"/>
            <p:cNvSpPr/>
            <p:nvPr/>
          </p:nvSpPr>
          <p:spPr>
            <a:xfrm>
              <a:off x="45339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0"/>
            <p:cNvSpPr/>
            <p:nvPr/>
          </p:nvSpPr>
          <p:spPr>
            <a:xfrm>
              <a:off x="8915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0"/>
            <p:cNvSpPr/>
            <p:nvPr/>
          </p:nvSpPr>
          <p:spPr>
            <a:xfrm>
              <a:off x="8915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p:nvPr/>
          </p:nvSpPr>
          <p:spPr>
            <a:xfrm>
              <a:off x="8915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10"/>
            <p:cNvCxnSpPr>
              <a:stCxn id="226" idx="3"/>
              <a:endCxn id="230" idx="1"/>
            </p:cNvCxnSpPr>
            <p:nvPr/>
          </p:nvCxnSpPr>
          <p:spPr>
            <a:xfrm>
              <a:off x="2286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35" name="Google Shape;235;p10"/>
            <p:cNvCxnSpPr>
              <a:stCxn id="230" idx="3"/>
              <a:endCxn id="231" idx="1"/>
            </p:cNvCxnSpPr>
            <p:nvPr/>
          </p:nvCxnSpPr>
          <p:spPr>
            <a:xfrm>
              <a:off x="46101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10"/>
            <p:cNvCxnSpPr>
              <a:stCxn id="231" idx="2"/>
              <a:endCxn id="232" idx="0"/>
            </p:cNvCxnSpPr>
            <p:nvPr/>
          </p:nvCxnSpPr>
          <p:spPr>
            <a:xfrm>
              <a:off x="8953500" y="2286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0"/>
            <p:cNvCxnSpPr>
              <a:stCxn id="232" idx="2"/>
              <a:endCxn id="233" idx="0"/>
            </p:cNvCxnSpPr>
            <p:nvPr/>
          </p:nvCxnSpPr>
          <p:spPr>
            <a:xfrm>
              <a:off x="8953500" y="260985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10"/>
            <p:cNvCxnSpPr>
              <a:stCxn id="233" idx="1"/>
              <a:endCxn id="229" idx="3"/>
            </p:cNvCxnSpPr>
            <p:nvPr/>
          </p:nvCxnSpPr>
          <p:spPr>
            <a:xfrm rot="10800000">
              <a:off x="46101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10"/>
            <p:cNvCxnSpPr>
              <a:stCxn id="229" idx="1"/>
              <a:endCxn id="228" idx="3"/>
            </p:cNvCxnSpPr>
            <p:nvPr/>
          </p:nvCxnSpPr>
          <p:spPr>
            <a:xfrm rot="10800000">
              <a:off x="2286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10"/>
            <p:cNvCxnSpPr>
              <a:stCxn id="228" idx="0"/>
              <a:endCxn id="227" idx="2"/>
            </p:cNvCxnSpPr>
            <p:nvPr/>
          </p:nvCxnSpPr>
          <p:spPr>
            <a:xfrm rot="10800000">
              <a:off x="190500" y="26097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10"/>
            <p:cNvCxnSpPr>
              <a:stCxn id="227" idx="0"/>
              <a:endCxn id="226" idx="2"/>
            </p:cNvCxnSpPr>
            <p:nvPr/>
          </p:nvCxnSpPr>
          <p:spPr>
            <a:xfrm rot="10800000">
              <a:off x="190500" y="228450"/>
              <a:ext cx="0" cy="230520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71"/>
        <p:cNvGrpSpPr/>
        <p:nvPr/>
      </p:nvGrpSpPr>
      <p:grpSpPr>
        <a:xfrm>
          <a:off x="0" y="0"/>
          <a:ext cx="0" cy="0"/>
          <a:chOff x="0" y="0"/>
          <a:chExt cx="0" cy="0"/>
        </a:xfrm>
      </p:grpSpPr>
      <p:pic>
        <p:nvPicPr>
          <p:cNvPr id="272" name="Google Shape;272;p13"/>
          <p:cNvPicPr preferRelativeResize="0"/>
          <p:nvPr/>
        </p:nvPicPr>
        <p:blipFill>
          <a:blip r:embed="rId2">
            <a:alphaModFix amt="40000"/>
          </a:blip>
          <a:stretch>
            <a:fillRect/>
          </a:stretch>
        </p:blipFill>
        <p:spPr>
          <a:xfrm>
            <a:off x="2031" y="-1087"/>
            <a:ext cx="9139937" cy="5145678"/>
          </a:xfrm>
          <a:prstGeom prst="rect">
            <a:avLst/>
          </a:prstGeom>
          <a:noFill/>
          <a:ln>
            <a:noFill/>
          </a:ln>
        </p:spPr>
      </p:pic>
      <p:grpSp>
        <p:nvGrpSpPr>
          <p:cNvPr id="273" name="Google Shape;273;p13"/>
          <p:cNvGrpSpPr/>
          <p:nvPr/>
        </p:nvGrpSpPr>
        <p:grpSpPr>
          <a:xfrm>
            <a:off x="152400" y="152400"/>
            <a:ext cx="8839200" cy="4838700"/>
            <a:chOff x="152400" y="152400"/>
            <a:chExt cx="8839200" cy="4838700"/>
          </a:xfrm>
        </p:grpSpPr>
        <p:sp>
          <p:nvSpPr>
            <p:cNvPr id="274" name="Google Shape;274;p13"/>
            <p:cNvSpPr/>
            <p:nvPr/>
          </p:nvSpPr>
          <p:spPr>
            <a:xfrm>
              <a:off x="152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152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152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45339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45339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8915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8915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8915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13"/>
            <p:cNvCxnSpPr>
              <a:stCxn id="274" idx="3"/>
              <a:endCxn id="278" idx="1"/>
            </p:cNvCxnSpPr>
            <p:nvPr/>
          </p:nvCxnSpPr>
          <p:spPr>
            <a:xfrm>
              <a:off x="2286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13"/>
            <p:cNvCxnSpPr>
              <a:stCxn id="278" idx="3"/>
              <a:endCxn id="279" idx="1"/>
            </p:cNvCxnSpPr>
            <p:nvPr/>
          </p:nvCxnSpPr>
          <p:spPr>
            <a:xfrm>
              <a:off x="46101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84" name="Google Shape;284;p13"/>
            <p:cNvCxnSpPr>
              <a:stCxn id="279" idx="2"/>
              <a:endCxn id="280" idx="0"/>
            </p:cNvCxnSpPr>
            <p:nvPr/>
          </p:nvCxnSpPr>
          <p:spPr>
            <a:xfrm>
              <a:off x="8953500" y="2286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85" name="Google Shape;285;p13"/>
            <p:cNvCxnSpPr>
              <a:stCxn id="280" idx="2"/>
              <a:endCxn id="281" idx="0"/>
            </p:cNvCxnSpPr>
            <p:nvPr/>
          </p:nvCxnSpPr>
          <p:spPr>
            <a:xfrm>
              <a:off x="8953500" y="260985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86" name="Google Shape;286;p13"/>
            <p:cNvCxnSpPr>
              <a:stCxn id="281" idx="1"/>
              <a:endCxn id="277" idx="3"/>
            </p:cNvCxnSpPr>
            <p:nvPr/>
          </p:nvCxnSpPr>
          <p:spPr>
            <a:xfrm rot="10800000">
              <a:off x="46101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87" name="Google Shape;287;p13"/>
            <p:cNvCxnSpPr>
              <a:stCxn id="277" idx="1"/>
              <a:endCxn id="276" idx="3"/>
            </p:cNvCxnSpPr>
            <p:nvPr/>
          </p:nvCxnSpPr>
          <p:spPr>
            <a:xfrm rot="10800000">
              <a:off x="2286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288" name="Google Shape;288;p13"/>
            <p:cNvCxnSpPr>
              <a:stCxn id="276" idx="0"/>
              <a:endCxn id="275" idx="2"/>
            </p:cNvCxnSpPr>
            <p:nvPr/>
          </p:nvCxnSpPr>
          <p:spPr>
            <a:xfrm rot="10800000">
              <a:off x="190500" y="26097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289" name="Google Shape;289;p13"/>
            <p:cNvCxnSpPr>
              <a:stCxn id="275" idx="0"/>
              <a:endCxn id="274" idx="2"/>
            </p:cNvCxnSpPr>
            <p:nvPr/>
          </p:nvCxnSpPr>
          <p:spPr>
            <a:xfrm rot="10800000">
              <a:off x="190500" y="228450"/>
              <a:ext cx="0" cy="2305200"/>
            </a:xfrm>
            <a:prstGeom prst="straightConnector1">
              <a:avLst/>
            </a:prstGeom>
            <a:noFill/>
            <a:ln w="9525" cap="flat" cmpd="sng">
              <a:solidFill>
                <a:schemeClr val="dk1"/>
              </a:solidFill>
              <a:prstDash val="solid"/>
              <a:round/>
              <a:headEnd type="none" w="med" len="med"/>
              <a:tailEnd type="none" w="med" len="med"/>
            </a:ln>
          </p:spPr>
        </p:cxnSp>
      </p:grpSp>
      <p:sp>
        <p:nvSpPr>
          <p:cNvPr id="290" name="Google Shape;290;p13"/>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1" name="Google Shape;291;p13"/>
          <p:cNvSpPr txBox="1">
            <a:spLocks noGrp="1"/>
          </p:cNvSpPr>
          <p:nvPr>
            <p:ph type="subTitle" idx="1"/>
          </p:nvPr>
        </p:nvSpPr>
        <p:spPr>
          <a:xfrm>
            <a:off x="715175" y="2238500"/>
            <a:ext cx="1992000" cy="5082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2000"/>
              <a:buFont typeface="Zen Dots"/>
              <a:buNone/>
              <a:defRPr sz="2000">
                <a:latin typeface="Zen Dots"/>
                <a:ea typeface="Zen Dots"/>
                <a:cs typeface="Zen Dots"/>
                <a:sym typeface="Zen Dot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2" name="Google Shape;292;p13"/>
          <p:cNvSpPr txBox="1">
            <a:spLocks noGrp="1"/>
          </p:cNvSpPr>
          <p:nvPr>
            <p:ph type="title" idx="2" hasCustomPrompt="1"/>
          </p:nvPr>
        </p:nvSpPr>
        <p:spPr>
          <a:xfrm>
            <a:off x="715175" y="1806500"/>
            <a:ext cx="956400" cy="432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3" name="Google Shape;293;p13"/>
          <p:cNvSpPr txBox="1">
            <a:spLocks noGrp="1"/>
          </p:cNvSpPr>
          <p:nvPr>
            <p:ph type="subTitle" idx="3"/>
          </p:nvPr>
        </p:nvSpPr>
        <p:spPr>
          <a:xfrm>
            <a:off x="3325350" y="2238500"/>
            <a:ext cx="1992000" cy="5082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2000"/>
              <a:buFont typeface="Zen Dots"/>
              <a:buNone/>
              <a:defRPr sz="2000">
                <a:latin typeface="Zen Dots"/>
                <a:ea typeface="Zen Dots"/>
                <a:cs typeface="Zen Dots"/>
                <a:sym typeface="Zen Dot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4" name="Google Shape;294;p13"/>
          <p:cNvSpPr txBox="1">
            <a:spLocks noGrp="1"/>
          </p:cNvSpPr>
          <p:nvPr>
            <p:ph type="title" idx="4" hasCustomPrompt="1"/>
          </p:nvPr>
        </p:nvSpPr>
        <p:spPr>
          <a:xfrm>
            <a:off x="3325350" y="1806500"/>
            <a:ext cx="956400" cy="432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5" name="Google Shape;295;p13"/>
          <p:cNvSpPr txBox="1">
            <a:spLocks noGrp="1"/>
          </p:cNvSpPr>
          <p:nvPr>
            <p:ph type="subTitle" idx="5"/>
          </p:nvPr>
        </p:nvSpPr>
        <p:spPr>
          <a:xfrm>
            <a:off x="5935525" y="2238500"/>
            <a:ext cx="1992000" cy="5082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2000"/>
              <a:buFont typeface="Zen Dots"/>
              <a:buNone/>
              <a:defRPr sz="2000">
                <a:latin typeface="Zen Dots"/>
                <a:ea typeface="Zen Dots"/>
                <a:cs typeface="Zen Dots"/>
                <a:sym typeface="Zen Dot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6" name="Google Shape;296;p13"/>
          <p:cNvSpPr txBox="1">
            <a:spLocks noGrp="1"/>
          </p:cNvSpPr>
          <p:nvPr>
            <p:ph type="title" idx="6" hasCustomPrompt="1"/>
          </p:nvPr>
        </p:nvSpPr>
        <p:spPr>
          <a:xfrm>
            <a:off x="5935525" y="1806500"/>
            <a:ext cx="956400" cy="432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7" name="Google Shape;297;p13"/>
          <p:cNvSpPr txBox="1">
            <a:spLocks noGrp="1"/>
          </p:cNvSpPr>
          <p:nvPr>
            <p:ph type="subTitle" idx="7"/>
          </p:nvPr>
        </p:nvSpPr>
        <p:spPr>
          <a:xfrm>
            <a:off x="715175" y="3542650"/>
            <a:ext cx="1992000" cy="5082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2000"/>
              <a:buFont typeface="Zen Dots"/>
              <a:buNone/>
              <a:defRPr sz="2000">
                <a:latin typeface="Zen Dots"/>
                <a:ea typeface="Zen Dots"/>
                <a:cs typeface="Zen Dots"/>
                <a:sym typeface="Zen Dot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8" name="Google Shape;298;p13"/>
          <p:cNvSpPr txBox="1">
            <a:spLocks noGrp="1"/>
          </p:cNvSpPr>
          <p:nvPr>
            <p:ph type="title" idx="8" hasCustomPrompt="1"/>
          </p:nvPr>
        </p:nvSpPr>
        <p:spPr>
          <a:xfrm>
            <a:off x="715175" y="3110650"/>
            <a:ext cx="956400" cy="432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 name="Google Shape;299;p13"/>
          <p:cNvSpPr txBox="1">
            <a:spLocks noGrp="1"/>
          </p:cNvSpPr>
          <p:nvPr>
            <p:ph type="subTitle" idx="9"/>
          </p:nvPr>
        </p:nvSpPr>
        <p:spPr>
          <a:xfrm>
            <a:off x="3325350" y="3542650"/>
            <a:ext cx="1992000" cy="5082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2000"/>
              <a:buFont typeface="Zen Dots"/>
              <a:buNone/>
              <a:defRPr sz="2000">
                <a:latin typeface="Zen Dots"/>
                <a:ea typeface="Zen Dots"/>
                <a:cs typeface="Zen Dots"/>
                <a:sym typeface="Zen Dot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0" name="Google Shape;300;p13"/>
          <p:cNvSpPr txBox="1">
            <a:spLocks noGrp="1"/>
          </p:cNvSpPr>
          <p:nvPr>
            <p:ph type="title" idx="13" hasCustomPrompt="1"/>
          </p:nvPr>
        </p:nvSpPr>
        <p:spPr>
          <a:xfrm>
            <a:off x="3325350" y="3110650"/>
            <a:ext cx="956400" cy="432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subTitle" idx="14"/>
          </p:nvPr>
        </p:nvSpPr>
        <p:spPr>
          <a:xfrm>
            <a:off x="5935525" y="3542650"/>
            <a:ext cx="1992000" cy="5082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2000"/>
              <a:buFont typeface="Zen Dots"/>
              <a:buNone/>
              <a:defRPr sz="2000">
                <a:latin typeface="Zen Dots"/>
                <a:ea typeface="Zen Dots"/>
                <a:cs typeface="Zen Dots"/>
                <a:sym typeface="Zen Dot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2" name="Google Shape;302;p13"/>
          <p:cNvSpPr txBox="1">
            <a:spLocks noGrp="1"/>
          </p:cNvSpPr>
          <p:nvPr>
            <p:ph type="title" idx="15" hasCustomPrompt="1"/>
          </p:nvPr>
        </p:nvSpPr>
        <p:spPr>
          <a:xfrm>
            <a:off x="5935525" y="3110650"/>
            <a:ext cx="956400" cy="4320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303" name="Google Shape;303;p13"/>
          <p:cNvGrpSpPr/>
          <p:nvPr/>
        </p:nvGrpSpPr>
        <p:grpSpPr>
          <a:xfrm>
            <a:off x="8371225" y="805150"/>
            <a:ext cx="115200" cy="451200"/>
            <a:chOff x="4751675" y="591425"/>
            <a:chExt cx="115200" cy="451200"/>
          </a:xfrm>
        </p:grpSpPr>
        <p:sp>
          <p:nvSpPr>
            <p:cNvPr id="304" name="Google Shape;304;p13"/>
            <p:cNvSpPr/>
            <p:nvPr/>
          </p:nvSpPr>
          <p:spPr>
            <a:xfrm>
              <a:off x="4751675" y="767225"/>
              <a:ext cx="115200" cy="99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751675" y="943025"/>
              <a:ext cx="115200" cy="99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751675" y="591425"/>
              <a:ext cx="115200" cy="99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13"/>
          <p:cNvGrpSpPr/>
          <p:nvPr/>
        </p:nvGrpSpPr>
        <p:grpSpPr>
          <a:xfrm>
            <a:off x="8535675" y="4397800"/>
            <a:ext cx="214075" cy="308050"/>
            <a:chOff x="8428825" y="4369850"/>
            <a:chExt cx="214075" cy="308050"/>
          </a:xfrm>
        </p:grpSpPr>
        <p:sp>
          <p:nvSpPr>
            <p:cNvPr id="308" name="Google Shape;308;p13"/>
            <p:cNvSpPr/>
            <p:nvPr/>
          </p:nvSpPr>
          <p:spPr>
            <a:xfrm>
              <a:off x="8566700" y="4369850"/>
              <a:ext cx="762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8428825" y="4601700"/>
              <a:ext cx="762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10"/>
        <p:cNvGrpSpPr/>
        <p:nvPr/>
      </p:nvGrpSpPr>
      <p:grpSpPr>
        <a:xfrm>
          <a:off x="0" y="0"/>
          <a:ext cx="0" cy="0"/>
          <a:chOff x="0" y="0"/>
          <a:chExt cx="0" cy="0"/>
        </a:xfrm>
      </p:grpSpPr>
      <p:pic>
        <p:nvPicPr>
          <p:cNvPr id="311" name="Google Shape;311;p14"/>
          <p:cNvPicPr preferRelativeResize="0"/>
          <p:nvPr/>
        </p:nvPicPr>
        <p:blipFill>
          <a:blip r:embed="rId2">
            <a:alphaModFix amt="40000"/>
          </a:blip>
          <a:stretch>
            <a:fillRect/>
          </a:stretch>
        </p:blipFill>
        <p:spPr>
          <a:xfrm>
            <a:off x="2031" y="-1087"/>
            <a:ext cx="9139937" cy="5145678"/>
          </a:xfrm>
          <a:prstGeom prst="rect">
            <a:avLst/>
          </a:prstGeom>
          <a:noFill/>
          <a:ln>
            <a:noFill/>
          </a:ln>
        </p:spPr>
      </p:pic>
      <p:grpSp>
        <p:nvGrpSpPr>
          <p:cNvPr id="312" name="Google Shape;312;p14"/>
          <p:cNvGrpSpPr/>
          <p:nvPr/>
        </p:nvGrpSpPr>
        <p:grpSpPr>
          <a:xfrm>
            <a:off x="152400" y="152400"/>
            <a:ext cx="8839200" cy="4838700"/>
            <a:chOff x="152400" y="152400"/>
            <a:chExt cx="8839200" cy="4838700"/>
          </a:xfrm>
        </p:grpSpPr>
        <p:sp>
          <p:nvSpPr>
            <p:cNvPr id="313" name="Google Shape;313;p14"/>
            <p:cNvSpPr/>
            <p:nvPr/>
          </p:nvSpPr>
          <p:spPr>
            <a:xfrm>
              <a:off x="152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152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152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45339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45339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8915400"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8915400"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8915400"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 name="Google Shape;321;p14"/>
            <p:cNvCxnSpPr>
              <a:stCxn id="313" idx="3"/>
              <a:endCxn id="317" idx="1"/>
            </p:cNvCxnSpPr>
            <p:nvPr/>
          </p:nvCxnSpPr>
          <p:spPr>
            <a:xfrm>
              <a:off x="2286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14"/>
            <p:cNvCxnSpPr>
              <a:stCxn id="317" idx="3"/>
              <a:endCxn id="318" idx="1"/>
            </p:cNvCxnSpPr>
            <p:nvPr/>
          </p:nvCxnSpPr>
          <p:spPr>
            <a:xfrm>
              <a:off x="4610100" y="1905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323" name="Google Shape;323;p14"/>
            <p:cNvCxnSpPr>
              <a:stCxn id="318" idx="2"/>
              <a:endCxn id="319" idx="0"/>
            </p:cNvCxnSpPr>
            <p:nvPr/>
          </p:nvCxnSpPr>
          <p:spPr>
            <a:xfrm>
              <a:off x="8953500" y="2286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14"/>
            <p:cNvCxnSpPr>
              <a:stCxn id="319" idx="2"/>
              <a:endCxn id="320" idx="0"/>
            </p:cNvCxnSpPr>
            <p:nvPr/>
          </p:nvCxnSpPr>
          <p:spPr>
            <a:xfrm>
              <a:off x="8953500" y="260985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14"/>
            <p:cNvCxnSpPr>
              <a:stCxn id="320" idx="1"/>
              <a:endCxn id="316" idx="3"/>
            </p:cNvCxnSpPr>
            <p:nvPr/>
          </p:nvCxnSpPr>
          <p:spPr>
            <a:xfrm rot="10800000">
              <a:off x="46101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326" name="Google Shape;326;p14"/>
            <p:cNvCxnSpPr>
              <a:stCxn id="316" idx="1"/>
              <a:endCxn id="315" idx="3"/>
            </p:cNvCxnSpPr>
            <p:nvPr/>
          </p:nvCxnSpPr>
          <p:spPr>
            <a:xfrm rot="10800000">
              <a:off x="228600" y="4953000"/>
              <a:ext cx="4305300" cy="0"/>
            </a:xfrm>
            <a:prstGeom prst="straightConnector1">
              <a:avLst/>
            </a:prstGeom>
            <a:noFill/>
            <a:ln w="9525" cap="flat" cmpd="sng">
              <a:solidFill>
                <a:schemeClr val="dk1"/>
              </a:solidFill>
              <a:prstDash val="solid"/>
              <a:round/>
              <a:headEnd type="none" w="med" len="med"/>
              <a:tailEnd type="none" w="med" len="med"/>
            </a:ln>
          </p:spPr>
        </p:cxnSp>
        <p:cxnSp>
          <p:nvCxnSpPr>
            <p:cNvPr id="327" name="Google Shape;327;p14"/>
            <p:cNvCxnSpPr>
              <a:stCxn id="315" idx="0"/>
              <a:endCxn id="314" idx="2"/>
            </p:cNvCxnSpPr>
            <p:nvPr/>
          </p:nvCxnSpPr>
          <p:spPr>
            <a:xfrm rot="10800000">
              <a:off x="190500" y="26097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328" name="Google Shape;328;p14"/>
            <p:cNvCxnSpPr>
              <a:stCxn id="314" idx="0"/>
              <a:endCxn id="313" idx="2"/>
            </p:cNvCxnSpPr>
            <p:nvPr/>
          </p:nvCxnSpPr>
          <p:spPr>
            <a:xfrm rot="10800000">
              <a:off x="190500" y="228450"/>
              <a:ext cx="0" cy="2305200"/>
            </a:xfrm>
            <a:prstGeom prst="straightConnector1">
              <a:avLst/>
            </a:prstGeom>
            <a:noFill/>
            <a:ln w="9525" cap="flat" cmpd="sng">
              <a:solidFill>
                <a:schemeClr val="dk1"/>
              </a:solidFill>
              <a:prstDash val="solid"/>
              <a:round/>
              <a:headEnd type="none" w="med" len="med"/>
              <a:tailEnd type="none" w="med" len="med"/>
            </a:ln>
          </p:spPr>
        </p:cxnSp>
      </p:grpSp>
      <p:sp>
        <p:nvSpPr>
          <p:cNvPr id="329" name="Google Shape;329;p14"/>
          <p:cNvSpPr txBox="1">
            <a:spLocks noGrp="1"/>
          </p:cNvSpPr>
          <p:nvPr>
            <p:ph type="subTitle" idx="1"/>
          </p:nvPr>
        </p:nvSpPr>
        <p:spPr>
          <a:xfrm>
            <a:off x="715191" y="1275650"/>
            <a:ext cx="3276000" cy="5082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Zen Dots"/>
              <a:buNone/>
              <a:defRPr sz="2000">
                <a:latin typeface="Zen Dots"/>
                <a:ea typeface="Zen Dots"/>
                <a:cs typeface="Zen Dots"/>
                <a:sym typeface="Zen Dot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0" name="Google Shape;330;p14"/>
          <p:cNvSpPr txBox="1">
            <a:spLocks noGrp="1"/>
          </p:cNvSpPr>
          <p:nvPr>
            <p:ph type="title"/>
          </p:nvPr>
        </p:nvSpPr>
        <p:spPr>
          <a:xfrm>
            <a:off x="715175" y="445025"/>
            <a:ext cx="7713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1" name="Google Shape;331;p14"/>
          <p:cNvSpPr txBox="1">
            <a:spLocks noGrp="1"/>
          </p:cNvSpPr>
          <p:nvPr>
            <p:ph type="subTitle" idx="2"/>
          </p:nvPr>
        </p:nvSpPr>
        <p:spPr>
          <a:xfrm>
            <a:off x="715200" y="1783850"/>
            <a:ext cx="3276000" cy="94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atin typeface="Catamaran"/>
                <a:ea typeface="Catamaran"/>
                <a:cs typeface="Catamaran"/>
                <a:sym typeface="Catamaran"/>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332" name="Google Shape;332;p14"/>
          <p:cNvSpPr txBox="1">
            <a:spLocks noGrp="1"/>
          </p:cNvSpPr>
          <p:nvPr>
            <p:ph type="subTitle" idx="3"/>
          </p:nvPr>
        </p:nvSpPr>
        <p:spPr>
          <a:xfrm>
            <a:off x="715185" y="2922925"/>
            <a:ext cx="3276000" cy="5082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Zen Dots"/>
              <a:buNone/>
              <a:defRPr sz="2000">
                <a:latin typeface="Zen Dots"/>
                <a:ea typeface="Zen Dots"/>
                <a:cs typeface="Zen Dots"/>
                <a:sym typeface="Zen Dot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14"/>
          <p:cNvSpPr txBox="1">
            <a:spLocks noGrp="1"/>
          </p:cNvSpPr>
          <p:nvPr>
            <p:ph type="subTitle" idx="4"/>
          </p:nvPr>
        </p:nvSpPr>
        <p:spPr>
          <a:xfrm>
            <a:off x="715175" y="3431125"/>
            <a:ext cx="3276000" cy="94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atin typeface="Catamaran"/>
                <a:ea typeface="Catamaran"/>
                <a:cs typeface="Catamaran"/>
                <a:sym typeface="Catamaran"/>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334" name="Google Shape;334;p14"/>
          <p:cNvSpPr txBox="1">
            <a:spLocks noGrp="1"/>
          </p:cNvSpPr>
          <p:nvPr>
            <p:ph type="subTitle" idx="5"/>
          </p:nvPr>
        </p:nvSpPr>
        <p:spPr>
          <a:xfrm>
            <a:off x="4572008" y="1275650"/>
            <a:ext cx="3276000" cy="508200"/>
          </a:xfrm>
          <a:prstGeom prst="rect">
            <a:avLst/>
          </a:prstGeom>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2000"/>
              <a:buFont typeface="Zen Dots"/>
              <a:buNone/>
              <a:defRPr sz="2000">
                <a:latin typeface="Zen Dots"/>
                <a:ea typeface="Zen Dots"/>
                <a:cs typeface="Zen Dots"/>
                <a:sym typeface="Zen Dot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14"/>
          <p:cNvSpPr txBox="1">
            <a:spLocks noGrp="1"/>
          </p:cNvSpPr>
          <p:nvPr>
            <p:ph type="subTitle" idx="6"/>
          </p:nvPr>
        </p:nvSpPr>
        <p:spPr>
          <a:xfrm>
            <a:off x="4572000" y="1783850"/>
            <a:ext cx="3276000" cy="94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atin typeface="Catamaran"/>
                <a:ea typeface="Catamaran"/>
                <a:cs typeface="Catamaran"/>
                <a:sym typeface="Catamaran"/>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grpSp>
        <p:nvGrpSpPr>
          <p:cNvPr id="336" name="Google Shape;336;p14"/>
          <p:cNvGrpSpPr/>
          <p:nvPr/>
        </p:nvGrpSpPr>
        <p:grpSpPr>
          <a:xfrm>
            <a:off x="8550950" y="611750"/>
            <a:ext cx="214075" cy="308050"/>
            <a:chOff x="8428825" y="4369850"/>
            <a:chExt cx="214075" cy="308050"/>
          </a:xfrm>
        </p:grpSpPr>
        <p:sp>
          <p:nvSpPr>
            <p:cNvPr id="337" name="Google Shape;337;p14"/>
            <p:cNvSpPr/>
            <p:nvPr/>
          </p:nvSpPr>
          <p:spPr>
            <a:xfrm>
              <a:off x="8566700" y="4369850"/>
              <a:ext cx="762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4"/>
            <p:cNvSpPr/>
            <p:nvPr/>
          </p:nvSpPr>
          <p:spPr>
            <a:xfrm>
              <a:off x="8428825" y="4601700"/>
              <a:ext cx="762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16"/>
        <p:cNvGrpSpPr/>
        <p:nvPr/>
      </p:nvGrpSpPr>
      <p:grpSpPr>
        <a:xfrm>
          <a:off x="0" y="0"/>
          <a:ext cx="0" cy="0"/>
          <a:chOff x="0" y="0"/>
          <a:chExt cx="0" cy="0"/>
        </a:xfrm>
      </p:grpSpPr>
      <p:pic>
        <p:nvPicPr>
          <p:cNvPr id="617" name="Google Shape;617;p25"/>
          <p:cNvPicPr preferRelativeResize="0"/>
          <p:nvPr/>
        </p:nvPicPr>
        <p:blipFill>
          <a:blip r:embed="rId2">
            <a:alphaModFix amt="40000"/>
          </a:blip>
          <a:stretch>
            <a:fillRect/>
          </a:stretch>
        </p:blipFill>
        <p:spPr>
          <a:xfrm>
            <a:off x="-3" y="0"/>
            <a:ext cx="9144003" cy="5147981"/>
          </a:xfrm>
          <a:prstGeom prst="rect">
            <a:avLst/>
          </a:prstGeom>
          <a:noFill/>
          <a:ln>
            <a:noFill/>
          </a:ln>
        </p:spPr>
      </p:pic>
      <p:grpSp>
        <p:nvGrpSpPr>
          <p:cNvPr id="618" name="Google Shape;618;p25"/>
          <p:cNvGrpSpPr/>
          <p:nvPr/>
        </p:nvGrpSpPr>
        <p:grpSpPr>
          <a:xfrm>
            <a:off x="215938" y="152400"/>
            <a:ext cx="76200" cy="4838700"/>
            <a:chOff x="215938" y="152400"/>
            <a:chExt cx="76200" cy="4838700"/>
          </a:xfrm>
        </p:grpSpPr>
        <p:sp>
          <p:nvSpPr>
            <p:cNvPr id="619" name="Google Shape;619;p25"/>
            <p:cNvSpPr/>
            <p:nvPr/>
          </p:nvSpPr>
          <p:spPr>
            <a:xfrm>
              <a:off x="215938" y="1524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5"/>
            <p:cNvSpPr/>
            <p:nvPr/>
          </p:nvSpPr>
          <p:spPr>
            <a:xfrm>
              <a:off x="215938" y="253365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5"/>
            <p:cNvSpPr/>
            <p:nvPr/>
          </p:nvSpPr>
          <p:spPr>
            <a:xfrm>
              <a:off x="215938" y="4914900"/>
              <a:ext cx="76200" cy="762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2" name="Google Shape;622;p25"/>
            <p:cNvCxnSpPr>
              <a:stCxn id="621" idx="0"/>
              <a:endCxn id="620" idx="2"/>
            </p:cNvCxnSpPr>
            <p:nvPr/>
          </p:nvCxnSpPr>
          <p:spPr>
            <a:xfrm rot="10800000">
              <a:off x="254038" y="2609700"/>
              <a:ext cx="0" cy="2305200"/>
            </a:xfrm>
            <a:prstGeom prst="straightConnector1">
              <a:avLst/>
            </a:prstGeom>
            <a:noFill/>
            <a:ln w="9525" cap="flat" cmpd="sng">
              <a:solidFill>
                <a:schemeClr val="dk1"/>
              </a:solidFill>
              <a:prstDash val="solid"/>
              <a:round/>
              <a:headEnd type="none" w="med" len="med"/>
              <a:tailEnd type="none" w="med" len="med"/>
            </a:ln>
          </p:spPr>
        </p:cxnSp>
        <p:cxnSp>
          <p:nvCxnSpPr>
            <p:cNvPr id="623" name="Google Shape;623;p25"/>
            <p:cNvCxnSpPr>
              <a:stCxn id="620" idx="0"/>
              <a:endCxn id="619" idx="2"/>
            </p:cNvCxnSpPr>
            <p:nvPr/>
          </p:nvCxnSpPr>
          <p:spPr>
            <a:xfrm rot="10800000">
              <a:off x="254038" y="228450"/>
              <a:ext cx="0" cy="23052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75" y="445025"/>
            <a:ext cx="7713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1pPr>
            <a:lvl2pPr lvl="1">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2pPr>
            <a:lvl3pPr lvl="2">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3pPr>
            <a:lvl4pPr lvl="3">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4pPr>
            <a:lvl5pPr lvl="4">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5pPr>
            <a:lvl6pPr lvl="5">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6pPr>
            <a:lvl7pPr lvl="6">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7pPr>
            <a:lvl8pPr lvl="7">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8pPr>
            <a:lvl9pPr lvl="8">
              <a:spcBef>
                <a:spcPts val="0"/>
              </a:spcBef>
              <a:spcAft>
                <a:spcPts val="0"/>
              </a:spcAft>
              <a:buClr>
                <a:schemeClr val="dk1"/>
              </a:buClr>
              <a:buSzPts val="2800"/>
              <a:buFont typeface="Zen Dots"/>
              <a:buNone/>
              <a:defRPr sz="2800">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15175" y="1152475"/>
            <a:ext cx="7713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atamaran"/>
              <a:buChar char="●"/>
              <a:defRPr sz="1800">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59" r:id="rId7"/>
    <p:sldLayoutId id="2147483660" r:id="rId8"/>
    <p:sldLayoutId id="2147483671" r:id="rId9"/>
    <p:sldLayoutId id="2147483672"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1">
          <p15:clr>
            <a:srgbClr val="E46962"/>
          </p15:clr>
        </p15:guide>
        <p15:guide id="2" pos="5309">
          <p15:clr>
            <a:srgbClr val="E46962"/>
          </p15:clr>
        </p15:guide>
        <p15:guide id="3" orient="horz" pos="341">
          <p15:clr>
            <a:srgbClr val="E46962"/>
          </p15:clr>
        </p15:guide>
        <p15:guide id="4" orient="horz" pos="2899">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36"/>
        <p:cNvGrpSpPr/>
        <p:nvPr/>
      </p:nvGrpSpPr>
      <p:grpSpPr>
        <a:xfrm>
          <a:off x="0" y="0"/>
          <a:ext cx="0" cy="0"/>
          <a:chOff x="0" y="0"/>
          <a:chExt cx="0" cy="0"/>
        </a:xfrm>
      </p:grpSpPr>
      <p:sp>
        <p:nvSpPr>
          <p:cNvPr id="637" name="Google Shape;637;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38" name="Google Shape;638;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Yzx0IDpf8PvcJGOQVEQWg7l3xvk1tyse/view?pli=1"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hyperlink" Target="https://drive.google.com/file/d/15Txc4I_i3r3tCqA7NCzf9vTaeyedU__J/view?pli=1" TargetMode="External"/><Relationship Id="rId4" Type="http://schemas.openxmlformats.org/officeDocument/2006/relationships/hyperlink" Target="https://drive.google.com/file/d/1tX0A7uJ6nMcKBTZYrBD6bM3YcU-H-CAs/view"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aVewAxNjFtRZkOanySQHjnCJn4qQHCme/view"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drive.google.com/file/d/1FVQ5odFbciTCIvp85OAnSQPftXdoFKgn/view" TargetMode="External"/><Relationship Id="rId5" Type="http://schemas.openxmlformats.org/officeDocument/2006/relationships/hyperlink" Target="https://drive.google.com/file/d/1CO-LBfYbosFu-aReqNsa3NIQN9dLA-sM/view" TargetMode="External"/><Relationship Id="rId4" Type="http://schemas.openxmlformats.org/officeDocument/2006/relationships/hyperlink" Target="https://drive.google.com/file/d/15XR4rEpRYXmvfRtZcV1DDsGAj3yXx996/view"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UBWhTCq4wx60CDBIMsbyWQed1GcA2Geu/view"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hyperlink" Target="https://drive.google.com/drive/folders/1vgSKetHvd4Ffb7wGw-XccglO_baT22Hw" TargetMode="External"/><Relationship Id="rId4" Type="http://schemas.openxmlformats.org/officeDocument/2006/relationships/hyperlink" Target="https://drive.google.com/file/d/1-HnYCe9_GOmDvRXjag8ZwS27QwaBilyq/view"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0"/>
          <p:cNvSpPr txBox="1">
            <a:spLocks noGrp="1"/>
          </p:cNvSpPr>
          <p:nvPr>
            <p:ph type="ctrTitle"/>
          </p:nvPr>
        </p:nvSpPr>
        <p:spPr>
          <a:xfrm>
            <a:off x="3203851" y="1131590"/>
            <a:ext cx="5472605" cy="1676517"/>
          </a:xfrm>
          <a:prstGeom prst="rect">
            <a:avLst/>
          </a:prstGeom>
          <a:noFill/>
        </p:spPr>
        <p:txBody>
          <a:bodyPr spcFirstLastPara="1" wrap="square" lIns="91425" tIns="91425" rIns="91425" bIns="91425" anchor="b" anchorCtr="0">
            <a:noAutofit/>
          </a:bodyPr>
          <a:lstStyle/>
          <a:p>
            <a:pPr lvl="0" algn="just"/>
            <a:r>
              <a:rPr lang="en-US" sz="2400" b="1" dirty="0">
                <a:solidFill>
                  <a:schemeClr val="tx2">
                    <a:lumMod val="20000"/>
                    <a:lumOff val="80000"/>
                  </a:schemeClr>
                </a:solidFill>
                <a:latin typeface="Bahnschrift SemiCondensed" panose="020B0502040204020203" pitchFamily="34" charset="0"/>
              </a:rPr>
              <a:t>REVOLUTIONIZING FAULT DETECTION IN INDUSTRIAL ROBOTICS A CNN-LSTM BASED APPROACH FOR MOTOR DRIVE CONTROL SYSTEM</a:t>
            </a:r>
            <a:endParaRPr sz="2400" b="1" dirty="0">
              <a:solidFill>
                <a:schemeClr val="tx2">
                  <a:lumMod val="20000"/>
                  <a:lumOff val="80000"/>
                </a:schemeClr>
              </a:solidFill>
              <a:latin typeface="Bahnschrift SemiCondensed" panose="020B0502040204020203" pitchFamily="34" charset="0"/>
            </a:endParaRPr>
          </a:p>
        </p:txBody>
      </p:sp>
      <p:pic>
        <p:nvPicPr>
          <p:cNvPr id="648" name="Google Shape;648;p30"/>
          <p:cNvPicPr preferRelativeResize="0">
            <a:picLocks noGrp="1"/>
          </p:cNvPicPr>
          <p:nvPr>
            <p:ph type="pic" idx="2"/>
          </p:nvPr>
        </p:nvPicPr>
        <p:blipFill rotWithShape="1">
          <a:blip r:embed="rId3">
            <a:alphaModFix/>
          </a:blip>
          <a:srcRect l="24423" r="25229"/>
          <a:stretch/>
        </p:blipFill>
        <p:spPr>
          <a:xfrm>
            <a:off x="414155" y="383918"/>
            <a:ext cx="2429653" cy="3483976"/>
          </a:xfrm>
          <a:prstGeom prst="rect">
            <a:avLst/>
          </a:prstGeom>
        </p:spPr>
      </p:pic>
      <p:grpSp>
        <p:nvGrpSpPr>
          <p:cNvPr id="649" name="Google Shape;649;p30"/>
          <p:cNvGrpSpPr/>
          <p:nvPr/>
        </p:nvGrpSpPr>
        <p:grpSpPr>
          <a:xfrm>
            <a:off x="3661675" y="3875575"/>
            <a:ext cx="115200" cy="451200"/>
            <a:chOff x="4751675" y="591425"/>
            <a:chExt cx="115200" cy="451200"/>
          </a:xfrm>
        </p:grpSpPr>
        <p:sp>
          <p:nvSpPr>
            <p:cNvPr id="650" name="Google Shape;650;p30"/>
            <p:cNvSpPr/>
            <p:nvPr/>
          </p:nvSpPr>
          <p:spPr>
            <a:xfrm>
              <a:off x="4751675" y="767225"/>
              <a:ext cx="115200" cy="99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Condensed" panose="020B0502040204020203" pitchFamily="34" charset="0"/>
              </a:endParaRPr>
            </a:p>
          </p:txBody>
        </p:sp>
        <p:sp>
          <p:nvSpPr>
            <p:cNvPr id="651" name="Google Shape;651;p30"/>
            <p:cNvSpPr/>
            <p:nvPr/>
          </p:nvSpPr>
          <p:spPr>
            <a:xfrm>
              <a:off x="4751675" y="943025"/>
              <a:ext cx="115200" cy="99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Condensed" panose="020B0502040204020203" pitchFamily="34" charset="0"/>
              </a:endParaRPr>
            </a:p>
          </p:txBody>
        </p:sp>
        <p:sp>
          <p:nvSpPr>
            <p:cNvPr id="652" name="Google Shape;652;p30"/>
            <p:cNvSpPr/>
            <p:nvPr/>
          </p:nvSpPr>
          <p:spPr>
            <a:xfrm>
              <a:off x="4751675" y="591425"/>
              <a:ext cx="115200" cy="99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Condensed" panose="020B0502040204020203" pitchFamily="34" charset="0"/>
              </a:endParaRPr>
            </a:p>
          </p:txBody>
        </p:sp>
      </p:grpSp>
      <p:grpSp>
        <p:nvGrpSpPr>
          <p:cNvPr id="654" name="Google Shape;654;p30"/>
          <p:cNvGrpSpPr/>
          <p:nvPr/>
        </p:nvGrpSpPr>
        <p:grpSpPr>
          <a:xfrm>
            <a:off x="5553250" y="541825"/>
            <a:ext cx="658825" cy="562800"/>
            <a:chOff x="5553250" y="541825"/>
            <a:chExt cx="658825" cy="562800"/>
          </a:xfrm>
        </p:grpSpPr>
        <p:cxnSp>
          <p:nvCxnSpPr>
            <p:cNvPr id="655" name="Google Shape;655;p30"/>
            <p:cNvCxnSpPr/>
            <p:nvPr/>
          </p:nvCxnSpPr>
          <p:spPr>
            <a:xfrm flipH="1">
              <a:off x="5706275" y="541825"/>
              <a:ext cx="505800" cy="562800"/>
            </a:xfrm>
            <a:prstGeom prst="straightConnector1">
              <a:avLst/>
            </a:prstGeom>
            <a:noFill/>
            <a:ln w="9525" cap="flat" cmpd="sng">
              <a:solidFill>
                <a:schemeClr val="dk1"/>
              </a:solidFill>
              <a:prstDash val="solid"/>
              <a:round/>
              <a:headEnd type="none" w="med" len="med"/>
              <a:tailEnd type="none" w="med" len="med"/>
            </a:ln>
          </p:spPr>
        </p:cxnSp>
        <p:sp>
          <p:nvSpPr>
            <p:cNvPr id="656" name="Google Shape;656;p30"/>
            <p:cNvSpPr/>
            <p:nvPr/>
          </p:nvSpPr>
          <p:spPr>
            <a:xfrm>
              <a:off x="5553250" y="579900"/>
              <a:ext cx="76200" cy="76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Condensed" panose="020B0502040204020203" pitchFamily="34" charset="0"/>
              </a:endParaRPr>
            </a:p>
          </p:txBody>
        </p:sp>
      </p:grpSp>
      <p:sp>
        <p:nvSpPr>
          <p:cNvPr id="22" name="TextBox 21"/>
          <p:cNvSpPr txBox="1"/>
          <p:nvPr/>
        </p:nvSpPr>
        <p:spPr>
          <a:xfrm>
            <a:off x="5553250" y="4465444"/>
            <a:ext cx="3483246" cy="338554"/>
          </a:xfrm>
          <a:prstGeom prst="rect">
            <a:avLst/>
          </a:prstGeom>
          <a:noFill/>
        </p:spPr>
        <p:txBody>
          <a:bodyPr wrap="square" rtlCol="0" anchor="ctr">
            <a:spAutoFit/>
          </a:bodyPr>
          <a:lstStyle/>
          <a:p>
            <a:r>
              <a:rPr lang="en-US" sz="1600" b="1" dirty="0">
                <a:solidFill>
                  <a:schemeClr val="tx2">
                    <a:lumMod val="20000"/>
                    <a:lumOff val="80000"/>
                  </a:schemeClr>
                </a:solidFill>
                <a:latin typeface="Bahnschrift SemiCondensed" panose="020B0502040204020203" pitchFamily="34" charset="0"/>
              </a:rPr>
              <a:t>BARATH P     (510620104010)</a:t>
            </a:r>
            <a:endParaRPr lang="en-IN" sz="1600" b="1" dirty="0">
              <a:solidFill>
                <a:schemeClr val="tx2">
                  <a:lumMod val="20000"/>
                  <a:lumOff val="80000"/>
                </a:schemeClr>
              </a:solidFill>
              <a:latin typeface="Bahnschrift SemiCondensed" panose="020B0502040204020203" pitchFamily="34" charset="0"/>
            </a:endParaRPr>
          </a:p>
        </p:txBody>
      </p:sp>
      <p:sp>
        <p:nvSpPr>
          <p:cNvPr id="23" name="Google Shape;652;p30"/>
          <p:cNvSpPr/>
          <p:nvPr/>
        </p:nvSpPr>
        <p:spPr>
          <a:xfrm>
            <a:off x="3664712" y="3723878"/>
            <a:ext cx="115200" cy="996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hnschrift SemiCondensed" panose="020B0502040204020203" pitchFamily="34" charset="0"/>
            </a:endParaRPr>
          </a:p>
        </p:txBody>
      </p:sp>
      <p:sp>
        <p:nvSpPr>
          <p:cNvPr id="24" name="TextBox 23"/>
          <p:cNvSpPr txBox="1"/>
          <p:nvPr/>
        </p:nvSpPr>
        <p:spPr>
          <a:xfrm>
            <a:off x="395536" y="3867894"/>
            <a:ext cx="2592288" cy="954107"/>
          </a:xfrm>
          <a:prstGeom prst="rect">
            <a:avLst/>
          </a:prstGeom>
          <a:noFill/>
        </p:spPr>
        <p:txBody>
          <a:bodyPr wrap="square" rtlCol="0" anchor="ctr">
            <a:spAutoFit/>
          </a:bodyPr>
          <a:lstStyle/>
          <a:p>
            <a:pPr>
              <a:lnSpc>
                <a:spcPct val="150000"/>
              </a:lnSpc>
            </a:pPr>
            <a:r>
              <a:rPr lang="en-US" sz="1600" b="1" u="sng" dirty="0">
                <a:solidFill>
                  <a:schemeClr val="tx2">
                    <a:lumMod val="20000"/>
                    <a:lumOff val="80000"/>
                  </a:schemeClr>
                </a:solidFill>
                <a:latin typeface="Bahnschrift SemiCondensed" panose="020B0502040204020203" pitchFamily="34" charset="0"/>
              </a:rPr>
              <a:t>GUIDE NAME :  </a:t>
            </a:r>
          </a:p>
          <a:p>
            <a:r>
              <a:rPr lang="en-US" sz="1600" b="1" dirty="0">
                <a:solidFill>
                  <a:schemeClr val="tx2">
                    <a:lumMod val="20000"/>
                    <a:lumOff val="80000"/>
                  </a:schemeClr>
                </a:solidFill>
                <a:latin typeface="Bahnschrift SemiCondensed" panose="020B0502040204020203" pitchFamily="34" charset="0"/>
              </a:rPr>
              <a:t>Mrs. SUNDARI G </a:t>
            </a:r>
          </a:p>
          <a:p>
            <a:r>
              <a:rPr lang="en-US" sz="1600" b="1" dirty="0">
                <a:solidFill>
                  <a:schemeClr val="tx2">
                    <a:lumMod val="20000"/>
                    <a:lumOff val="80000"/>
                  </a:schemeClr>
                </a:solidFill>
                <a:latin typeface="Bahnschrift SemiCondensed" panose="020B0502040204020203" pitchFamily="34" charset="0"/>
              </a:rPr>
              <a:t>Assistant Professor/CSE</a:t>
            </a:r>
          </a:p>
        </p:txBody>
      </p:sp>
      <p:cxnSp>
        <p:nvCxnSpPr>
          <p:cNvPr id="25" name="Google Shape;653;p30"/>
          <p:cNvCxnSpPr/>
          <p:nvPr/>
        </p:nvCxnSpPr>
        <p:spPr>
          <a:xfrm>
            <a:off x="7884368" y="208522"/>
            <a:ext cx="1080120" cy="1211100"/>
          </a:xfrm>
          <a:prstGeom prst="straightConnector1">
            <a:avLst/>
          </a:prstGeom>
          <a:noFill/>
          <a:ln w="9525" cap="flat" cmpd="sng">
            <a:solidFill>
              <a:schemeClr val="dk1"/>
            </a:solidFill>
            <a:prstDash val="solid"/>
            <a:round/>
            <a:headEnd type="none" w="med" len="med"/>
            <a:tailEnd type="none" w="med" len="med"/>
          </a:ln>
        </p:spPr>
      </p:cxnSp>
      <p:sp>
        <p:nvSpPr>
          <p:cNvPr id="2" name="Rectangle 1"/>
          <p:cNvSpPr/>
          <p:nvPr/>
        </p:nvSpPr>
        <p:spPr>
          <a:xfrm>
            <a:off x="5436096" y="3435846"/>
            <a:ext cx="3240360" cy="144016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55576" y="627534"/>
            <a:ext cx="7488832" cy="4524315"/>
          </a:xfrm>
          <a:prstGeom prst="rect">
            <a:avLst/>
          </a:prstGeom>
        </p:spPr>
        <p:txBody>
          <a:bodyPr wrap="square">
            <a:spAutoFit/>
          </a:bodyPr>
          <a:lstStyle/>
          <a:p>
            <a:pPr algn="just"/>
            <a:r>
              <a:rPr lang="en-US" sz="1600" dirty="0">
                <a:solidFill>
                  <a:schemeClr val="bg1"/>
                </a:solidFill>
                <a:latin typeface="+mn-lt"/>
                <a:cs typeface="Times New Roman" panose="02020603050405020304" pitchFamily="18" charset="0"/>
              </a:rPr>
              <a:t>3.) Typical machine learning tasks are to provide a recommendation. For those who have a Netflix account, all recommendations of movies or series are based on the user's historical data. Tech companies are using unsupervised learning to improve the user experience with personalizing recommendation.</a:t>
            </a:r>
          </a:p>
          <a:p>
            <a:pPr algn="just"/>
            <a:endParaRPr lang="en-US" sz="1600" dirty="0">
              <a:solidFill>
                <a:schemeClr val="bg1"/>
              </a:solidFill>
              <a:latin typeface="+mn-lt"/>
              <a:cs typeface="Times New Roman" panose="02020603050405020304" pitchFamily="18" charset="0"/>
            </a:endParaRPr>
          </a:p>
          <a:p>
            <a:pPr algn="just"/>
            <a:r>
              <a:rPr lang="en-US" sz="1600" dirty="0">
                <a:solidFill>
                  <a:schemeClr val="bg1"/>
                </a:solidFill>
                <a:latin typeface="+mn-lt"/>
                <a:cs typeface="Times New Roman" panose="02020603050405020304" pitchFamily="18" charset="0"/>
              </a:rPr>
              <a:t>4.) Machine learning is also used for a variety of task like fraud detection, predictive maintenance, portfolio optimization, automatize task and so on.</a:t>
            </a:r>
          </a:p>
          <a:p>
            <a:pPr algn="just"/>
            <a:endParaRPr lang="en-US" sz="1600" dirty="0">
              <a:solidFill>
                <a:schemeClr val="bg1"/>
              </a:solidFill>
              <a:latin typeface="+mn-lt"/>
              <a:cs typeface="Times New Roman" panose="02020603050405020304" pitchFamily="18" charset="0"/>
            </a:endParaRPr>
          </a:p>
          <a:p>
            <a:pPr algn="just"/>
            <a:r>
              <a:rPr lang="en-US" sz="1600" b="1" u="sng" dirty="0">
                <a:solidFill>
                  <a:schemeClr val="bg1"/>
                </a:solidFill>
                <a:latin typeface="+mn-lt"/>
                <a:cs typeface="Times New Roman" panose="02020603050405020304" pitchFamily="18" charset="0"/>
              </a:rPr>
              <a:t>Machine Learning vs. Traditional Programming</a:t>
            </a:r>
          </a:p>
          <a:p>
            <a:pPr algn="just"/>
            <a:r>
              <a:rPr lang="en-US" sz="1600" dirty="0">
                <a:solidFill>
                  <a:schemeClr val="bg1"/>
                </a:solidFill>
                <a:latin typeface="+mn-lt"/>
                <a:cs typeface="Times New Roman" panose="02020603050405020304" pitchFamily="18" charset="0"/>
              </a:rPr>
              <a:t> </a:t>
            </a:r>
          </a:p>
          <a:p>
            <a:pPr algn="just"/>
            <a:r>
              <a:rPr lang="en-US" sz="1600" dirty="0">
                <a:solidFill>
                  <a:schemeClr val="bg1"/>
                </a:solidFill>
                <a:latin typeface="+mn-lt"/>
                <a:cs typeface="Times New Roman" panose="02020603050405020304" pitchFamily="18" charset="0"/>
              </a:rPr>
              <a:t>                   Traditional programming differs significantly from machine learning. In traditional programming, a programmer code all the rules in consultation with an expert in the industry for which software is being developed. Each rule is based on a logical foundation; the machine will execute an output following the logical statement. When the system grows complex, more rules need to be written. It can quickly become unsustainable to maintain.</a:t>
            </a:r>
          </a:p>
          <a:p>
            <a:pPr algn="just"/>
            <a:endParaRPr lang="en-US" sz="1600" dirty="0">
              <a:solidFill>
                <a:schemeClr val="bg1"/>
              </a:solidFill>
              <a:latin typeface="+mn-lt"/>
            </a:endParaRPr>
          </a:p>
          <a:p>
            <a:pPr algn="just"/>
            <a:endParaRPr lang="en-US" sz="1600" dirty="0">
              <a:solidFill>
                <a:schemeClr val="bg1"/>
              </a:solidFill>
              <a:latin typeface="+mn-lt"/>
              <a:cs typeface="Times New Roman" panose="02020603050405020304" pitchFamily="18" charset="0"/>
            </a:endParaRPr>
          </a:p>
        </p:txBody>
      </p:sp>
    </p:spTree>
    <p:extLst>
      <p:ext uri="{BB962C8B-B14F-4D97-AF65-F5344CB8AC3E}">
        <p14:creationId xmlns:p14="http://schemas.microsoft.com/office/powerpoint/2010/main" val="3754690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10849" y="578386"/>
            <a:ext cx="1742785" cy="461665"/>
          </a:xfrm>
          <a:prstGeom prst="rect">
            <a:avLst/>
          </a:prstGeom>
          <a:noFill/>
        </p:spPr>
        <p:txBody>
          <a:bodyPr wrap="none" rtlCol="0">
            <a:spAutoFit/>
          </a:bodyPr>
          <a:lstStyle/>
          <a:p>
            <a:r>
              <a:rPr lang="en-US" sz="2400" b="1" u="sng" dirty="0">
                <a:solidFill>
                  <a:schemeClr val="accent4">
                    <a:lumMod val="85000"/>
                  </a:schemeClr>
                </a:solidFill>
                <a:latin typeface="Arial Rounded MT Bold" panose="020F0704030504030204" pitchFamily="34" charset="0"/>
              </a:rPr>
              <a:t>MODULES</a:t>
            </a:r>
            <a:endParaRPr lang="en-IN" sz="2400" b="1" u="sng" dirty="0">
              <a:solidFill>
                <a:schemeClr val="accent4">
                  <a:lumMod val="85000"/>
                </a:schemeClr>
              </a:solidFill>
              <a:latin typeface="Arial Rounded MT Bold" panose="020F0704030504030204" pitchFamily="34" charset="0"/>
            </a:endParaRPr>
          </a:p>
        </p:txBody>
      </p:sp>
      <p:sp>
        <p:nvSpPr>
          <p:cNvPr id="5" name="Rectangle 4"/>
          <p:cNvSpPr/>
          <p:nvPr/>
        </p:nvSpPr>
        <p:spPr>
          <a:xfrm>
            <a:off x="1087768" y="1424846"/>
            <a:ext cx="3586238" cy="1938992"/>
          </a:xfrm>
          <a:prstGeom prst="rect">
            <a:avLst/>
          </a:prstGeom>
        </p:spPr>
        <p:txBody>
          <a:bodyPr wrap="none">
            <a:spAutoFit/>
          </a:bodyPr>
          <a:lstStyle/>
          <a:p>
            <a:pPr marL="342900" indent="-3429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DATA COLLECTION</a:t>
            </a:r>
          </a:p>
          <a:p>
            <a:pPr marL="342900" indent="-3429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DATA PREPROCESSING</a:t>
            </a:r>
          </a:p>
          <a:p>
            <a:pPr marL="342900" indent="-3429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FEATURE EXTRACTION</a:t>
            </a:r>
          </a:p>
          <a:p>
            <a:pPr marL="342900" indent="-3429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MODEL SELECTION</a:t>
            </a:r>
          </a:p>
          <a:p>
            <a:pPr marL="342900" indent="-3429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EVALUATION MODEL</a:t>
            </a:r>
          </a:p>
          <a:p>
            <a:pPr marL="342900" indent="-3429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DEPLOY THE MODEL</a:t>
            </a:r>
          </a:p>
        </p:txBody>
      </p:sp>
    </p:spTree>
    <p:extLst>
      <p:ext uri="{BB962C8B-B14F-4D97-AF65-F5344CB8AC3E}">
        <p14:creationId xmlns:p14="http://schemas.microsoft.com/office/powerpoint/2010/main" val="155961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83568" y="699542"/>
            <a:ext cx="5952270" cy="461665"/>
          </a:xfrm>
          <a:prstGeom prst="rect">
            <a:avLst/>
          </a:prstGeom>
        </p:spPr>
        <p:txBody>
          <a:bodyPr wrap="none">
            <a:spAutoFit/>
          </a:bodyPr>
          <a:lstStyle/>
          <a:p>
            <a:r>
              <a:rPr lang="en-US" sz="2400" b="1" u="sng" dirty="0">
                <a:solidFill>
                  <a:schemeClr val="accent4">
                    <a:lumMod val="85000"/>
                  </a:schemeClr>
                </a:solidFill>
                <a:latin typeface="Arial Rounded MT Bold" panose="020F0704030504030204" pitchFamily="34" charset="0"/>
              </a:rPr>
              <a:t>MODULE  1 :</a:t>
            </a:r>
            <a:r>
              <a:rPr lang="en-US" sz="2400" b="1" dirty="0">
                <a:solidFill>
                  <a:schemeClr val="accent4">
                    <a:lumMod val="85000"/>
                  </a:schemeClr>
                </a:solidFill>
                <a:latin typeface="Arial Rounded MT Bold" panose="020F0704030504030204" pitchFamily="34" charset="0"/>
              </a:rPr>
              <a:t>           DATA COLLECTION </a:t>
            </a:r>
          </a:p>
        </p:txBody>
      </p:sp>
      <p:sp>
        <p:nvSpPr>
          <p:cNvPr id="3" name="Rectangle 2"/>
          <p:cNvSpPr/>
          <p:nvPr/>
        </p:nvSpPr>
        <p:spPr>
          <a:xfrm>
            <a:off x="971600" y="1707654"/>
            <a:ext cx="7056784" cy="1477328"/>
          </a:xfrm>
          <a:prstGeom prst="rect">
            <a:avLst/>
          </a:prstGeom>
        </p:spPr>
        <p:txBody>
          <a:bodyPr wrap="square">
            <a:spAutoFit/>
          </a:bodyPr>
          <a:lstStyle/>
          <a:p>
            <a:pPr algn="just"/>
            <a:r>
              <a:rPr lang="en-US" sz="1800" dirty="0">
                <a:solidFill>
                  <a:schemeClr val="bg1"/>
                </a:solidFill>
                <a:latin typeface="+mn-lt"/>
                <a:cs typeface="Times New Roman" panose="02020603050405020304" pitchFamily="18" charset="0"/>
              </a:rPr>
              <a:t>This step is concerned with selecting the subset of all available data that you will be working with. Machine Learning problems start with data preferably, lots of data (examples or observations) for which you already know the target answer. Data for which you already know the target answer is called labeled data.</a:t>
            </a:r>
          </a:p>
        </p:txBody>
      </p:sp>
    </p:spTree>
    <p:extLst>
      <p:ext uri="{BB962C8B-B14F-4D97-AF65-F5344CB8AC3E}">
        <p14:creationId xmlns:p14="http://schemas.microsoft.com/office/powerpoint/2010/main" val="4077943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55576" y="555526"/>
            <a:ext cx="6628738" cy="461665"/>
          </a:xfrm>
          <a:prstGeom prst="rect">
            <a:avLst/>
          </a:prstGeom>
        </p:spPr>
        <p:txBody>
          <a:bodyPr wrap="none">
            <a:spAutoFit/>
          </a:bodyPr>
          <a:lstStyle/>
          <a:p>
            <a:r>
              <a:rPr lang="en-US" sz="2400" b="1" u="sng" dirty="0">
                <a:solidFill>
                  <a:schemeClr val="accent4">
                    <a:lumMod val="85000"/>
                  </a:schemeClr>
                </a:solidFill>
                <a:latin typeface="Arial Rounded MT Bold" panose="020F0704030504030204" pitchFamily="34" charset="0"/>
              </a:rPr>
              <a:t>MODULE  2 :</a:t>
            </a:r>
            <a:r>
              <a:rPr lang="en-US" sz="2400" b="1" dirty="0">
                <a:solidFill>
                  <a:schemeClr val="accent4">
                    <a:lumMod val="85000"/>
                  </a:schemeClr>
                </a:solidFill>
                <a:latin typeface="Arial Rounded MT Bold" panose="020F0704030504030204" pitchFamily="34" charset="0"/>
              </a:rPr>
              <a:t>          DATA PREPROCESSING</a:t>
            </a:r>
          </a:p>
        </p:txBody>
      </p:sp>
      <p:sp>
        <p:nvSpPr>
          <p:cNvPr id="10" name="Rectangle 9"/>
          <p:cNvSpPr/>
          <p:nvPr/>
        </p:nvSpPr>
        <p:spPr>
          <a:xfrm>
            <a:off x="971600" y="1824375"/>
            <a:ext cx="7056784" cy="369332"/>
          </a:xfrm>
          <a:prstGeom prst="rect">
            <a:avLst/>
          </a:prstGeom>
        </p:spPr>
        <p:txBody>
          <a:bodyPr wrap="square">
            <a:spAutoFit/>
          </a:bodyPr>
          <a:lstStyle/>
          <a:p>
            <a:pPr algn="just"/>
            <a:endParaRPr lang="en-US" sz="1800" dirty="0">
              <a:solidFill>
                <a:schemeClr val="bg1"/>
              </a:solidFill>
              <a:latin typeface="+mj-lt"/>
              <a:cs typeface="Times New Roman" panose="02020603050405020304" pitchFamily="18" charset="0"/>
            </a:endParaRPr>
          </a:p>
        </p:txBody>
      </p:sp>
      <p:sp>
        <p:nvSpPr>
          <p:cNvPr id="12" name="Rectangle 11"/>
          <p:cNvSpPr/>
          <p:nvPr/>
        </p:nvSpPr>
        <p:spPr>
          <a:xfrm>
            <a:off x="755576" y="1131590"/>
            <a:ext cx="7632848" cy="3539430"/>
          </a:xfrm>
          <a:prstGeom prst="rect">
            <a:avLst/>
          </a:prstGeom>
        </p:spPr>
        <p:txBody>
          <a:bodyPr wrap="square">
            <a:spAutoFit/>
          </a:bodyPr>
          <a:lstStyle/>
          <a:p>
            <a:pPr marL="400050" indent="-285750" algn="just">
              <a:buClr>
                <a:schemeClr val="bg1"/>
              </a:buClr>
              <a:buSzPct val="110000"/>
              <a:buFont typeface="Wingdings" panose="05000000000000000000" pitchFamily="2" charset="2"/>
              <a:buChar char="v"/>
            </a:pPr>
            <a:r>
              <a:rPr lang="en-US" dirty="0">
                <a:solidFill>
                  <a:schemeClr val="bg1"/>
                </a:solidFill>
                <a:latin typeface="+mn-lt"/>
                <a:cs typeface="Times New Roman" panose="02020603050405020304" pitchFamily="18" charset="0"/>
              </a:rPr>
              <a:t>Formatting: The data you have selected may not be in a format that is suitable for you to work with. The data may be in a relational database and you would like it in a flat file, or the data may be in a proprietary file format and you would like it in a relational database or a text file.</a:t>
            </a:r>
          </a:p>
          <a:p>
            <a:pPr marL="114300" algn="just">
              <a:buClr>
                <a:schemeClr val="bg1"/>
              </a:buClr>
              <a:buSzPct val="110000"/>
            </a:pPr>
            <a:endParaRPr lang="en-US" dirty="0">
              <a:solidFill>
                <a:schemeClr val="bg1"/>
              </a:solidFill>
              <a:latin typeface="+mn-lt"/>
              <a:cs typeface="Times New Roman" panose="02020603050405020304" pitchFamily="18" charset="0"/>
            </a:endParaRPr>
          </a:p>
          <a:p>
            <a:pPr marL="400050" indent="-285750" algn="just">
              <a:buClr>
                <a:schemeClr val="bg1"/>
              </a:buClr>
              <a:buSzPct val="110000"/>
              <a:buFont typeface="Wingdings" panose="05000000000000000000" pitchFamily="2" charset="2"/>
              <a:buChar char="v"/>
            </a:pPr>
            <a:r>
              <a:rPr lang="en-US" dirty="0">
                <a:solidFill>
                  <a:schemeClr val="bg1"/>
                </a:solidFill>
                <a:latin typeface="+mn-lt"/>
                <a:cs typeface="Times New Roman" panose="02020603050405020304" pitchFamily="18" charset="0"/>
              </a:rPr>
              <a:t>Cleaning: Cleaning data is the removal or fixing of missing data. There may be data instances that are incomplete and do not carry the data you believe you need to address the problem. These instances may need to be removed. Additionally, there may be sensitive information in some of the attributes and these attributes may need to be anonymized or removed from the data entirely.</a:t>
            </a:r>
          </a:p>
          <a:p>
            <a:pPr marL="114300" algn="just">
              <a:buClr>
                <a:schemeClr val="bg1"/>
              </a:buClr>
              <a:buSzPct val="110000"/>
            </a:pPr>
            <a:endParaRPr lang="en-US" dirty="0">
              <a:solidFill>
                <a:schemeClr val="bg1"/>
              </a:solidFill>
              <a:latin typeface="+mn-lt"/>
              <a:cs typeface="Times New Roman" panose="02020603050405020304" pitchFamily="18" charset="0"/>
            </a:endParaRPr>
          </a:p>
          <a:p>
            <a:pPr marL="400050" indent="-285750" algn="just">
              <a:buClr>
                <a:schemeClr val="bg1"/>
              </a:buClr>
              <a:buSzPct val="110000"/>
              <a:buFont typeface="Wingdings" panose="05000000000000000000" pitchFamily="2" charset="2"/>
              <a:buChar char="v"/>
            </a:pPr>
            <a:r>
              <a:rPr lang="en-US" dirty="0">
                <a:solidFill>
                  <a:schemeClr val="bg1"/>
                </a:solidFill>
                <a:latin typeface="+mn-lt"/>
                <a:cs typeface="Times New Roman" panose="02020603050405020304" pitchFamily="18" charset="0"/>
              </a:rPr>
              <a:t>Sampling: There may be far more selected data available than you need to work with. More data can result in much longer running times for algorithms and larger computational and memory requirements. You can take a smaller representative sample of the selected data that may be much faster for exploring and prototyping solutions before considering the whole dataset.</a:t>
            </a:r>
          </a:p>
        </p:txBody>
      </p:sp>
    </p:spTree>
    <p:extLst>
      <p:ext uri="{BB962C8B-B14F-4D97-AF65-F5344CB8AC3E}">
        <p14:creationId xmlns:p14="http://schemas.microsoft.com/office/powerpoint/2010/main" val="93958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55576" y="669925"/>
            <a:ext cx="6147837" cy="461665"/>
          </a:xfrm>
          <a:prstGeom prst="rect">
            <a:avLst/>
          </a:prstGeom>
        </p:spPr>
        <p:txBody>
          <a:bodyPr wrap="none">
            <a:spAutoFit/>
          </a:bodyPr>
          <a:lstStyle/>
          <a:p>
            <a:r>
              <a:rPr lang="en-US" sz="2400" b="1" u="sng" dirty="0">
                <a:solidFill>
                  <a:schemeClr val="accent4">
                    <a:lumMod val="85000"/>
                  </a:schemeClr>
                </a:solidFill>
                <a:latin typeface="Arial Rounded MT Bold" panose="020F0704030504030204" pitchFamily="34" charset="0"/>
              </a:rPr>
              <a:t>MODULE  3 :</a:t>
            </a:r>
            <a:r>
              <a:rPr lang="en-US" sz="2400" b="1" dirty="0">
                <a:solidFill>
                  <a:schemeClr val="accent4">
                    <a:lumMod val="85000"/>
                  </a:schemeClr>
                </a:solidFill>
                <a:latin typeface="Arial Rounded MT Bold" panose="020F0704030504030204" pitchFamily="34" charset="0"/>
              </a:rPr>
              <a:t>       FEATURE EXTRACTION</a:t>
            </a:r>
          </a:p>
        </p:txBody>
      </p:sp>
      <p:sp>
        <p:nvSpPr>
          <p:cNvPr id="2" name="Rectangle 1"/>
          <p:cNvSpPr/>
          <p:nvPr/>
        </p:nvSpPr>
        <p:spPr>
          <a:xfrm>
            <a:off x="971600" y="1419622"/>
            <a:ext cx="7272808" cy="2585323"/>
          </a:xfrm>
          <a:prstGeom prst="rect">
            <a:avLst/>
          </a:prstGeom>
        </p:spPr>
        <p:txBody>
          <a:bodyPr wrap="square">
            <a:spAutoFit/>
          </a:bodyPr>
          <a:lstStyle/>
          <a:p>
            <a:pPr algn="just"/>
            <a:r>
              <a:rPr lang="en-US" sz="1800" dirty="0">
                <a:solidFill>
                  <a:schemeClr val="bg1"/>
                </a:solidFill>
                <a:latin typeface="+mn-lt"/>
                <a:cs typeface="Times New Roman" panose="02020603050405020304" pitchFamily="18" charset="0"/>
              </a:rPr>
              <a:t>Feature extraction is an attribute reduction process. Unlike feature selection, which ranks the existing attributes according to their predictive significance, feature extraction actually transforms the attributes. The transformed attributes, or features, are linear combinations of the original attributes.  Finally, our models are trained using Classifier algorithm. We use classify module on Natural Language Toolkit library on Python. We use the labelled dataset gathered. The rest of our labelled data will be used to evaluate the models. </a:t>
            </a:r>
          </a:p>
        </p:txBody>
      </p:sp>
    </p:spTree>
    <p:extLst>
      <p:ext uri="{BB962C8B-B14F-4D97-AF65-F5344CB8AC3E}">
        <p14:creationId xmlns:p14="http://schemas.microsoft.com/office/powerpoint/2010/main" val="2030372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71600" y="1275606"/>
            <a:ext cx="7272808" cy="3046988"/>
          </a:xfrm>
          <a:prstGeom prst="rect">
            <a:avLst/>
          </a:prstGeom>
        </p:spPr>
        <p:txBody>
          <a:bodyPr wrap="square">
            <a:spAutoFit/>
          </a:bodyPr>
          <a:lstStyle/>
          <a:p>
            <a:pPr algn="just"/>
            <a:r>
              <a:rPr lang="en-US" sz="1600" dirty="0">
                <a:solidFill>
                  <a:schemeClr val="bg1"/>
                </a:solidFill>
                <a:latin typeface="+mn-lt"/>
                <a:cs typeface="Times New Roman" panose="02020603050405020304" pitchFamily="18" charset="0"/>
              </a:rPr>
              <a:t>Choosing appropriate machine learning models, such as Boosting algorithms, to build the predictive model. </a:t>
            </a:r>
          </a:p>
          <a:p>
            <a:pPr algn="just"/>
            <a:endParaRPr lang="en-US" sz="1600" dirty="0">
              <a:solidFill>
                <a:schemeClr val="bg1"/>
              </a:solidFill>
              <a:latin typeface="+mn-lt"/>
              <a:cs typeface="Times New Roman" panose="02020603050405020304" pitchFamily="18" charset="0"/>
            </a:endParaRPr>
          </a:p>
          <a:p>
            <a:pPr algn="just"/>
            <a:r>
              <a:rPr lang="en-US" sz="1600" u="sng" dirty="0">
                <a:solidFill>
                  <a:schemeClr val="bg1"/>
                </a:solidFill>
                <a:latin typeface="+mn-lt"/>
                <a:cs typeface="Times New Roman" panose="02020603050405020304" pitchFamily="18" charset="0"/>
              </a:rPr>
              <a:t>ALGORITHMS:</a:t>
            </a:r>
          </a:p>
          <a:p>
            <a:pPr algn="just"/>
            <a:endParaRPr lang="en-US" sz="1600" dirty="0">
              <a:solidFill>
                <a:schemeClr val="bg1"/>
              </a:solidFill>
              <a:latin typeface="+mn-lt"/>
              <a:cs typeface="Times New Roman" panose="02020603050405020304" pitchFamily="18" charset="0"/>
            </a:endParaRPr>
          </a:p>
          <a:p>
            <a:pPr algn="just"/>
            <a:r>
              <a:rPr lang="en-US" sz="1600" dirty="0">
                <a:solidFill>
                  <a:schemeClr val="bg1"/>
                </a:solidFill>
                <a:latin typeface="+mn-lt"/>
                <a:cs typeface="Times New Roman" panose="02020603050405020304" pitchFamily="18" charset="0"/>
              </a:rPr>
              <a:t>       1. </a:t>
            </a:r>
            <a:r>
              <a:rPr lang="en-US" sz="1600" dirty="0" err="1">
                <a:solidFill>
                  <a:schemeClr val="bg1"/>
                </a:solidFill>
                <a:latin typeface="+mn-lt"/>
                <a:cs typeface="Times New Roman" panose="02020603050405020304" pitchFamily="18" charset="0"/>
              </a:rPr>
              <a:t>Adaboost</a:t>
            </a:r>
            <a:r>
              <a:rPr lang="en-US" sz="1600" dirty="0">
                <a:solidFill>
                  <a:schemeClr val="bg1"/>
                </a:solidFill>
                <a:latin typeface="+mn-lt"/>
                <a:cs typeface="Times New Roman" panose="02020603050405020304" pitchFamily="18" charset="0"/>
              </a:rPr>
              <a:t> - </a:t>
            </a:r>
            <a:r>
              <a:rPr lang="en-IN" sz="1600" dirty="0">
                <a:solidFill>
                  <a:schemeClr val="bg1"/>
                </a:solidFill>
              </a:rPr>
              <a:t>Adaptive Boosting is a very popular boosting technique that aims at combining multiple weak classifiers to build one strong classifier.</a:t>
            </a:r>
          </a:p>
          <a:p>
            <a:pPr algn="just"/>
            <a:endParaRPr lang="en-US" sz="1600" dirty="0">
              <a:solidFill>
                <a:schemeClr val="bg1"/>
              </a:solidFill>
            </a:endParaRPr>
          </a:p>
          <a:p>
            <a:pPr algn="just"/>
            <a:r>
              <a:rPr lang="en-US" sz="1600" dirty="0">
                <a:solidFill>
                  <a:schemeClr val="bg1"/>
                </a:solidFill>
              </a:rPr>
              <a:t>       2. </a:t>
            </a:r>
            <a:r>
              <a:rPr lang="en-US" sz="1600" dirty="0" err="1">
                <a:solidFill>
                  <a:schemeClr val="bg1"/>
                </a:solidFill>
              </a:rPr>
              <a:t>Catboost</a:t>
            </a:r>
            <a:r>
              <a:rPr lang="en-US" sz="1600" dirty="0">
                <a:solidFill>
                  <a:schemeClr val="bg1"/>
                </a:solidFill>
              </a:rPr>
              <a:t> - </a:t>
            </a:r>
            <a:r>
              <a:rPr lang="en-IN" sz="1600" dirty="0" err="1">
                <a:solidFill>
                  <a:schemeClr val="bg1"/>
                </a:solidFill>
              </a:rPr>
              <a:t>CatBoost</a:t>
            </a:r>
            <a:r>
              <a:rPr lang="en-IN" sz="1600" dirty="0">
                <a:solidFill>
                  <a:schemeClr val="bg1"/>
                </a:solidFill>
              </a:rPr>
              <a:t> is more interpretable than other machine learning models. The library provides several tools for model interpretation, including feature importance and decision plots.</a:t>
            </a:r>
          </a:p>
          <a:p>
            <a:pPr algn="just"/>
            <a:endParaRPr lang="en-US" sz="1600" dirty="0">
              <a:solidFill>
                <a:schemeClr val="bg1"/>
              </a:solidFill>
              <a:latin typeface="+mn-lt"/>
              <a:cs typeface="Times New Roman" panose="02020603050405020304" pitchFamily="18" charset="0"/>
            </a:endParaRPr>
          </a:p>
        </p:txBody>
      </p:sp>
      <p:sp>
        <p:nvSpPr>
          <p:cNvPr id="10" name="Rectangle 9"/>
          <p:cNvSpPr/>
          <p:nvPr/>
        </p:nvSpPr>
        <p:spPr>
          <a:xfrm>
            <a:off x="755576" y="597917"/>
            <a:ext cx="5731056" cy="461665"/>
          </a:xfrm>
          <a:prstGeom prst="rect">
            <a:avLst/>
          </a:prstGeom>
        </p:spPr>
        <p:txBody>
          <a:bodyPr wrap="none">
            <a:spAutoFit/>
          </a:bodyPr>
          <a:lstStyle/>
          <a:p>
            <a:r>
              <a:rPr lang="en-US" sz="2400" b="1" u="sng" dirty="0">
                <a:solidFill>
                  <a:schemeClr val="accent4">
                    <a:lumMod val="85000"/>
                  </a:schemeClr>
                </a:solidFill>
                <a:latin typeface="Arial Rounded MT Bold" panose="020F0704030504030204" pitchFamily="34" charset="0"/>
              </a:rPr>
              <a:t>MODULE  4 :</a:t>
            </a:r>
            <a:r>
              <a:rPr lang="en-US" sz="2400" b="1" dirty="0">
                <a:solidFill>
                  <a:schemeClr val="accent4">
                    <a:lumMod val="85000"/>
                  </a:schemeClr>
                </a:solidFill>
                <a:latin typeface="Arial Rounded MT Bold" panose="020F0704030504030204" pitchFamily="34" charset="0"/>
              </a:rPr>
              <a:t>         MODEL SELECTION</a:t>
            </a:r>
          </a:p>
        </p:txBody>
      </p:sp>
    </p:spTree>
    <p:extLst>
      <p:ext uri="{BB962C8B-B14F-4D97-AF65-F5344CB8AC3E}">
        <p14:creationId xmlns:p14="http://schemas.microsoft.com/office/powerpoint/2010/main" val="904907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55576" y="669925"/>
            <a:ext cx="5981125" cy="461665"/>
          </a:xfrm>
          <a:prstGeom prst="rect">
            <a:avLst/>
          </a:prstGeom>
        </p:spPr>
        <p:txBody>
          <a:bodyPr wrap="none">
            <a:spAutoFit/>
          </a:bodyPr>
          <a:lstStyle/>
          <a:p>
            <a:r>
              <a:rPr lang="en-US" sz="2400" b="1" u="sng" dirty="0">
                <a:solidFill>
                  <a:schemeClr val="accent4">
                    <a:lumMod val="85000"/>
                  </a:schemeClr>
                </a:solidFill>
                <a:latin typeface="Arial Rounded MT Bold" panose="020F0704030504030204" pitchFamily="34" charset="0"/>
              </a:rPr>
              <a:t>MODULE  5 :</a:t>
            </a:r>
            <a:r>
              <a:rPr lang="en-US" sz="2400" b="1" dirty="0">
                <a:solidFill>
                  <a:schemeClr val="accent4">
                    <a:lumMod val="85000"/>
                  </a:schemeClr>
                </a:solidFill>
                <a:latin typeface="Arial Rounded MT Bold" panose="020F0704030504030204" pitchFamily="34" charset="0"/>
              </a:rPr>
              <a:t>         MODEL EVALUATION</a:t>
            </a:r>
          </a:p>
        </p:txBody>
      </p:sp>
      <p:sp>
        <p:nvSpPr>
          <p:cNvPr id="2" name="Rectangle 1"/>
          <p:cNvSpPr/>
          <p:nvPr/>
        </p:nvSpPr>
        <p:spPr>
          <a:xfrm>
            <a:off x="971600" y="1537504"/>
            <a:ext cx="7342406" cy="1754326"/>
          </a:xfrm>
          <a:prstGeom prst="rect">
            <a:avLst/>
          </a:prstGeom>
        </p:spPr>
        <p:txBody>
          <a:bodyPr wrap="square">
            <a:spAutoFit/>
          </a:bodyPr>
          <a:lstStyle/>
          <a:p>
            <a:pPr algn="just"/>
            <a:r>
              <a:rPr lang="en-US" sz="1800" dirty="0">
                <a:solidFill>
                  <a:schemeClr val="bg1"/>
                </a:solidFill>
                <a:latin typeface="+mn-lt"/>
                <a:cs typeface="Times New Roman" panose="02020603050405020304" pitchFamily="18" charset="0"/>
              </a:rPr>
              <a:t>Model Evaluation is an integral part of the model development process. It helps to find the best model that represents our data and how well the chosen model will work in the future. Evaluating model performance with the data used for training is not acceptable in data science because it can easily generate overoptimistic and over fitted models. </a:t>
            </a:r>
          </a:p>
        </p:txBody>
      </p:sp>
    </p:spTree>
    <p:extLst>
      <p:ext uri="{BB962C8B-B14F-4D97-AF65-F5344CB8AC3E}">
        <p14:creationId xmlns:p14="http://schemas.microsoft.com/office/powerpoint/2010/main" val="2864710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83568" y="699542"/>
            <a:ext cx="5981125" cy="461665"/>
          </a:xfrm>
          <a:prstGeom prst="rect">
            <a:avLst/>
          </a:prstGeom>
        </p:spPr>
        <p:txBody>
          <a:bodyPr wrap="none">
            <a:spAutoFit/>
          </a:bodyPr>
          <a:lstStyle/>
          <a:p>
            <a:r>
              <a:rPr lang="en-US" sz="2400" b="1" u="sng" dirty="0">
                <a:solidFill>
                  <a:schemeClr val="accent4">
                    <a:lumMod val="85000"/>
                  </a:schemeClr>
                </a:solidFill>
                <a:latin typeface="Arial Rounded MT Bold" panose="020F0704030504030204" pitchFamily="34" charset="0"/>
              </a:rPr>
              <a:t>MODULE  6 :</a:t>
            </a:r>
            <a:r>
              <a:rPr lang="en-US" sz="2400" b="1" dirty="0">
                <a:solidFill>
                  <a:schemeClr val="accent4">
                    <a:lumMod val="85000"/>
                  </a:schemeClr>
                </a:solidFill>
                <a:latin typeface="Arial Rounded MT Bold" panose="020F0704030504030204" pitchFamily="34" charset="0"/>
              </a:rPr>
              <a:t>          DEPLOY THE MODEL</a:t>
            </a:r>
          </a:p>
        </p:txBody>
      </p:sp>
      <p:sp>
        <p:nvSpPr>
          <p:cNvPr id="10" name="Rectangle 9"/>
          <p:cNvSpPr/>
          <p:nvPr/>
        </p:nvSpPr>
        <p:spPr>
          <a:xfrm>
            <a:off x="899592" y="1635646"/>
            <a:ext cx="7488832" cy="1631216"/>
          </a:xfrm>
          <a:prstGeom prst="rect">
            <a:avLst/>
          </a:prstGeom>
        </p:spPr>
        <p:txBody>
          <a:bodyPr wrap="square">
            <a:spAutoFit/>
          </a:bodyPr>
          <a:lstStyle/>
          <a:p>
            <a:pPr algn="just"/>
            <a:r>
              <a:rPr lang="en-US" sz="2000" dirty="0">
                <a:solidFill>
                  <a:schemeClr val="bg1"/>
                </a:solidFill>
                <a:latin typeface="+mn-lt"/>
                <a:cs typeface="Times New Roman" panose="02020603050405020304" pitchFamily="18" charset="0"/>
              </a:rPr>
              <a:t>Implementing the trained model into a usable system or application that can provide real-time predictions or insights to educators and stakeholders. This deployment phase ensures that the predictive model is accessible and usable in practical educational settings.</a:t>
            </a:r>
          </a:p>
        </p:txBody>
      </p:sp>
    </p:spTree>
    <p:extLst>
      <p:ext uri="{BB962C8B-B14F-4D97-AF65-F5344CB8AC3E}">
        <p14:creationId xmlns:p14="http://schemas.microsoft.com/office/powerpoint/2010/main" val="1686171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83568" y="525909"/>
            <a:ext cx="3765774" cy="461665"/>
          </a:xfrm>
          <a:prstGeom prst="rect">
            <a:avLst/>
          </a:prstGeom>
        </p:spPr>
        <p:txBody>
          <a:bodyPr wrap="none">
            <a:spAutoFit/>
          </a:bodyPr>
          <a:lstStyle/>
          <a:p>
            <a:r>
              <a:rPr lang="en-US" sz="2400" b="1" u="sng" dirty="0">
                <a:solidFill>
                  <a:schemeClr val="accent4">
                    <a:lumMod val="85000"/>
                  </a:schemeClr>
                </a:solidFill>
                <a:latin typeface="Arial Rounded MT Bold" panose="020F0704030504030204" pitchFamily="34" charset="0"/>
              </a:rPr>
              <a:t>DATA FLOW DIAGRAM :</a:t>
            </a:r>
          </a:p>
        </p:txBody>
      </p:sp>
      <p:sp>
        <p:nvSpPr>
          <p:cNvPr id="9" name="Rectangle 8"/>
          <p:cNvSpPr/>
          <p:nvPr/>
        </p:nvSpPr>
        <p:spPr>
          <a:xfrm>
            <a:off x="755576" y="1163528"/>
            <a:ext cx="1213794" cy="400110"/>
          </a:xfrm>
          <a:prstGeom prst="rect">
            <a:avLst/>
          </a:prstGeom>
        </p:spPr>
        <p:txBody>
          <a:bodyPr wrap="none">
            <a:spAutoFit/>
          </a:bodyPr>
          <a:lstStyle/>
          <a:p>
            <a:r>
              <a:rPr lang="en-US" sz="2000" b="1" dirty="0">
                <a:solidFill>
                  <a:schemeClr val="bg1"/>
                </a:solidFill>
                <a:latin typeface="Arial Rounded MT Bold" panose="020F0704030504030204" pitchFamily="34" charset="0"/>
              </a:rPr>
              <a:t>Level 0 :</a:t>
            </a: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563638"/>
            <a:ext cx="4881168" cy="3096344"/>
          </a:xfrm>
          <a:prstGeom prst="rect">
            <a:avLst/>
          </a:prstGeom>
          <a:noFill/>
        </p:spPr>
      </p:pic>
    </p:spTree>
    <p:extLst>
      <p:ext uri="{BB962C8B-B14F-4D97-AF65-F5344CB8AC3E}">
        <p14:creationId xmlns:p14="http://schemas.microsoft.com/office/powerpoint/2010/main" val="3141635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7926" y="627534"/>
            <a:ext cx="1213794" cy="400110"/>
          </a:xfrm>
          <a:prstGeom prst="rect">
            <a:avLst/>
          </a:prstGeom>
        </p:spPr>
        <p:txBody>
          <a:bodyPr wrap="none">
            <a:spAutoFit/>
          </a:bodyPr>
          <a:lstStyle/>
          <a:p>
            <a:r>
              <a:rPr lang="en-US" sz="2000" b="1" dirty="0">
                <a:solidFill>
                  <a:schemeClr val="bg1"/>
                </a:solidFill>
                <a:latin typeface="Arial Rounded MT Bold" panose="020F0704030504030204" pitchFamily="34" charset="0"/>
              </a:rPr>
              <a:t>Level 1 :</a:t>
            </a:r>
          </a:p>
        </p:txBody>
      </p:sp>
      <p:cxnSp>
        <p:nvCxnSpPr>
          <p:cNvPr id="5" name="Curved Connector 4"/>
          <p:cNvCxnSpPr/>
          <p:nvPr/>
        </p:nvCxnSpPr>
        <p:spPr>
          <a:xfrm rot="16200000" flipH="1">
            <a:off x="3096514" y="1993614"/>
            <a:ext cx="525360" cy="467029"/>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16200000" flipH="1">
            <a:off x="4291219" y="3226116"/>
            <a:ext cx="506533" cy="413619"/>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2286293" y="1153033"/>
            <a:ext cx="983403" cy="9146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ysClr val="windowText" lastClr="000000"/>
                </a:solidFill>
              </a:rPr>
              <a:t>Dataset collection</a:t>
            </a:r>
            <a:endParaRPr lang="en-IN" sz="800" b="1" dirty="0">
              <a:solidFill>
                <a:sysClr val="windowText" lastClr="000000"/>
              </a:solidFill>
            </a:endParaRPr>
          </a:p>
        </p:txBody>
      </p:sp>
      <p:sp>
        <p:nvSpPr>
          <p:cNvPr id="60" name="Oval 59"/>
          <p:cNvSpPr/>
          <p:nvPr/>
        </p:nvSpPr>
        <p:spPr>
          <a:xfrm>
            <a:off x="3446449" y="2355726"/>
            <a:ext cx="1053543" cy="9755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ysClr val="windowText" lastClr="000000"/>
                </a:solidFill>
              </a:rPr>
              <a:t>Pre-processing</a:t>
            </a:r>
            <a:endParaRPr lang="en-IN" sz="700" b="1" dirty="0">
              <a:solidFill>
                <a:sysClr val="windowText" lastClr="000000"/>
              </a:solidFill>
            </a:endParaRPr>
          </a:p>
        </p:txBody>
      </p:sp>
      <p:sp>
        <p:nvSpPr>
          <p:cNvPr id="61" name="Oval 60"/>
          <p:cNvSpPr/>
          <p:nvPr/>
        </p:nvSpPr>
        <p:spPr>
          <a:xfrm>
            <a:off x="4644008" y="3507854"/>
            <a:ext cx="1055382"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ysClr val="windowText" lastClr="000000"/>
                </a:solidFill>
              </a:rPr>
              <a:t>Feature Extraction</a:t>
            </a:r>
            <a:endParaRPr lang="en-IN" sz="800" b="1" dirty="0">
              <a:solidFill>
                <a:sysClr val="windowText" lastClr="000000"/>
              </a:solidFill>
            </a:endParaRPr>
          </a:p>
        </p:txBody>
      </p:sp>
    </p:spTree>
    <p:extLst>
      <p:ext uri="{BB962C8B-B14F-4D97-AF65-F5344CB8AC3E}">
        <p14:creationId xmlns:p14="http://schemas.microsoft.com/office/powerpoint/2010/main" val="1357117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1"/>
          <p:cNvSpPr txBox="1">
            <a:spLocks noGrp="1"/>
          </p:cNvSpPr>
          <p:nvPr>
            <p:ph type="title"/>
          </p:nvPr>
        </p:nvSpPr>
        <p:spPr>
          <a:xfrm>
            <a:off x="539552" y="414874"/>
            <a:ext cx="7713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2400" b="1" u="sng" dirty="0">
                <a:solidFill>
                  <a:schemeClr val="accent4">
                    <a:lumMod val="85000"/>
                  </a:schemeClr>
                </a:solidFill>
                <a:latin typeface="Arial Rounded MT Bold" panose="020F0704030504030204" pitchFamily="34" charset="0"/>
              </a:rPr>
              <a:t>ABSTRACT</a:t>
            </a:r>
          </a:p>
        </p:txBody>
      </p:sp>
      <p:sp>
        <p:nvSpPr>
          <p:cNvPr id="3" name="TextBox 2"/>
          <p:cNvSpPr txBox="1"/>
          <p:nvPr/>
        </p:nvSpPr>
        <p:spPr>
          <a:xfrm>
            <a:off x="683568" y="1059582"/>
            <a:ext cx="7848872" cy="3785652"/>
          </a:xfrm>
          <a:prstGeom prst="rect">
            <a:avLst/>
          </a:prstGeom>
          <a:noFill/>
        </p:spPr>
        <p:txBody>
          <a:bodyPr wrap="square" rtlCol="0">
            <a:spAutoFit/>
          </a:bodyPr>
          <a:lstStyle/>
          <a:p>
            <a:pPr marL="285750" indent="-285750" algn="just">
              <a:buClr>
                <a:schemeClr val="tx1"/>
              </a:buClr>
              <a:buFont typeface="Arial" panose="020B0604020202020204" pitchFamily="34" charset="0"/>
              <a:buChar char="•"/>
            </a:pPr>
            <a:r>
              <a:rPr lang="en-US" sz="1600" dirty="0">
                <a:solidFill>
                  <a:schemeClr val="tx1"/>
                </a:solidFill>
              </a:rPr>
              <a:t>This study addresses the enhancement of reliability and performance in industrial robots' motor drive control systems through the implementation of a fault detection mechanism. </a:t>
            </a:r>
          </a:p>
          <a:p>
            <a:pPr marL="285750" indent="-285750" algn="just">
              <a:buClr>
                <a:schemeClr val="tx1"/>
              </a:buClr>
              <a:buFont typeface="Arial" panose="020B0604020202020204" pitchFamily="34" charset="0"/>
              <a:buChar char="•"/>
            </a:pPr>
            <a:r>
              <a:rPr lang="en-US" sz="1600" dirty="0">
                <a:solidFill>
                  <a:schemeClr val="tx1"/>
                </a:solidFill>
              </a:rPr>
              <a:t>Leveraging Convolutional Neural Networks (CNN) and Long Short-Term Memory (LSTM) networks, the proposed observers aim to swiftly identify and categorize faults, including sensor failures, thereby minimizing downtime and maintenance expenses. </a:t>
            </a:r>
          </a:p>
          <a:p>
            <a:pPr marL="285750" indent="-285750" algn="just">
              <a:buClr>
                <a:schemeClr val="tx1"/>
              </a:buClr>
              <a:buFont typeface="Arial" panose="020B0604020202020204" pitchFamily="34" charset="0"/>
              <a:buChar char="•"/>
            </a:pPr>
            <a:r>
              <a:rPr lang="en-US" sz="1600" dirty="0">
                <a:solidFill>
                  <a:schemeClr val="tx1"/>
                </a:solidFill>
              </a:rPr>
              <a:t>The methodology involves real-time performance monitoring, adaptive control strategies, and seamless integration into the existing control system. The effectiveness of the approach is validated through extensive simulations and experiments. The successful implementation of CNN-LSTM-based observers promises to bolster the resilience of industrial robot systems, offering a robust solution for proactive fault detection while preserving overall operational efficiency.</a:t>
            </a:r>
          </a:p>
          <a:p>
            <a:pPr algn="just"/>
            <a:endParaRPr lang="en-IN" sz="1600" dirty="0">
              <a:solidFill>
                <a:schemeClr val="tx1"/>
              </a:solidFill>
              <a:latin typeface="Arial Rounded MT Bold" panose="020F0704030504030204" pitchFamily="34" charset="0"/>
              <a:ea typeface="Cambria" panose="020405030504060302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37926" y="555526"/>
            <a:ext cx="1213794" cy="400110"/>
          </a:xfrm>
          <a:prstGeom prst="rect">
            <a:avLst/>
          </a:prstGeom>
        </p:spPr>
        <p:txBody>
          <a:bodyPr wrap="none">
            <a:spAutoFit/>
          </a:bodyPr>
          <a:lstStyle/>
          <a:p>
            <a:r>
              <a:rPr lang="en-US" sz="2000" b="1" dirty="0">
                <a:solidFill>
                  <a:schemeClr val="bg1"/>
                </a:solidFill>
                <a:latin typeface="Arial Rounded MT Bold" panose="020F0704030504030204" pitchFamily="34" charset="0"/>
              </a:rPr>
              <a:t>Level 2 :</a:t>
            </a:r>
          </a:p>
        </p:txBody>
      </p:sp>
      <p:pic>
        <p:nvPicPr>
          <p:cNvPr id="9" name="Picture 8"/>
          <p:cNvPicPr>
            <a:picLocks noChangeAspect="1"/>
          </p:cNvPicPr>
          <p:nvPr/>
        </p:nvPicPr>
        <p:blipFill>
          <a:blip r:embed="rId3"/>
          <a:stretch>
            <a:fillRect/>
          </a:stretch>
        </p:blipFill>
        <p:spPr>
          <a:xfrm>
            <a:off x="2123728" y="991470"/>
            <a:ext cx="4752528" cy="3704346"/>
          </a:xfrm>
          <a:prstGeom prst="rect">
            <a:avLst/>
          </a:prstGeom>
        </p:spPr>
      </p:pic>
    </p:spTree>
    <p:extLst>
      <p:ext uri="{BB962C8B-B14F-4D97-AF65-F5344CB8AC3E}">
        <p14:creationId xmlns:p14="http://schemas.microsoft.com/office/powerpoint/2010/main" val="647433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837925" y="597917"/>
            <a:ext cx="2727029" cy="461665"/>
          </a:xfrm>
          <a:prstGeom prst="rect">
            <a:avLst/>
          </a:prstGeom>
        </p:spPr>
        <p:txBody>
          <a:bodyPr wrap="none">
            <a:spAutoFit/>
          </a:bodyPr>
          <a:lstStyle/>
          <a:p>
            <a:r>
              <a:rPr lang="en-US" sz="2400" b="1" u="sng" dirty="0">
                <a:solidFill>
                  <a:schemeClr val="accent4">
                    <a:lumMod val="85000"/>
                  </a:schemeClr>
                </a:solidFill>
                <a:latin typeface="Arial Rounded MT Bold" panose="020F0704030504030204" pitchFamily="34" charset="0"/>
              </a:rPr>
              <a:t>UML DIAGRAMS:</a:t>
            </a:r>
          </a:p>
        </p:txBody>
      </p:sp>
      <p:sp>
        <p:nvSpPr>
          <p:cNvPr id="14" name="Rectangle 13"/>
          <p:cNvSpPr/>
          <p:nvPr/>
        </p:nvSpPr>
        <p:spPr>
          <a:xfrm>
            <a:off x="1087768" y="1424846"/>
            <a:ext cx="4237057" cy="1631216"/>
          </a:xfrm>
          <a:prstGeom prst="rect">
            <a:avLst/>
          </a:prstGeom>
        </p:spPr>
        <p:txBody>
          <a:bodyPr wrap="none">
            <a:spAutoFit/>
          </a:bodyPr>
          <a:lstStyle/>
          <a:p>
            <a:pPr marL="457200" indent="-4572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USE CASE DIAGRAM</a:t>
            </a:r>
          </a:p>
          <a:p>
            <a:pPr marL="457200" indent="-4572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CLASS DIAGRAM</a:t>
            </a:r>
          </a:p>
          <a:p>
            <a:pPr marL="457200" indent="-4572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SEQUENCE DIAGRAM</a:t>
            </a:r>
          </a:p>
          <a:p>
            <a:pPr marL="457200" indent="-4572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ACTIVITY DIAGRAM</a:t>
            </a:r>
          </a:p>
          <a:p>
            <a:pPr marL="457200" indent="-457200">
              <a:buClr>
                <a:schemeClr val="bg1"/>
              </a:buClr>
              <a:buFont typeface="Wingdings" panose="05000000000000000000" pitchFamily="2" charset="2"/>
              <a:buChar char="ü"/>
            </a:pPr>
            <a:r>
              <a:rPr lang="en-US" sz="2000" b="1" dirty="0">
                <a:solidFill>
                  <a:schemeClr val="bg1"/>
                </a:solidFill>
                <a:latin typeface="Arial Rounded MT Bold" panose="020F0704030504030204" pitchFamily="34" charset="0"/>
              </a:rPr>
              <a:t>COLLABORATION DIAGRAM</a:t>
            </a:r>
          </a:p>
        </p:txBody>
      </p:sp>
    </p:spTree>
    <p:extLst>
      <p:ext uri="{BB962C8B-B14F-4D97-AF65-F5344CB8AC3E}">
        <p14:creationId xmlns:p14="http://schemas.microsoft.com/office/powerpoint/2010/main" val="3245297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1907704" y="1059582"/>
            <a:ext cx="4536504" cy="3600400"/>
          </a:xfrm>
          <a:prstGeom prst="rect">
            <a:avLst/>
          </a:prstGeom>
        </p:spPr>
      </p:pic>
      <p:sp>
        <p:nvSpPr>
          <p:cNvPr id="13" name="Rectangle 12"/>
          <p:cNvSpPr/>
          <p:nvPr/>
        </p:nvSpPr>
        <p:spPr>
          <a:xfrm>
            <a:off x="755576" y="483518"/>
            <a:ext cx="3199915" cy="446276"/>
          </a:xfrm>
          <a:prstGeom prst="rect">
            <a:avLst/>
          </a:prstGeom>
        </p:spPr>
        <p:txBody>
          <a:bodyPr wrap="none">
            <a:spAutoFit/>
          </a:bodyPr>
          <a:lstStyle/>
          <a:p>
            <a:r>
              <a:rPr lang="en-US" sz="2300" b="1" dirty="0">
                <a:solidFill>
                  <a:schemeClr val="bg1"/>
                </a:solidFill>
                <a:latin typeface="Arial Rounded MT Bold" panose="020F0704030504030204" pitchFamily="34" charset="0"/>
              </a:rPr>
              <a:t>USE CASE DIAGRAM</a:t>
            </a:r>
          </a:p>
        </p:txBody>
      </p:sp>
    </p:spTree>
    <p:extLst>
      <p:ext uri="{BB962C8B-B14F-4D97-AF65-F5344CB8AC3E}">
        <p14:creationId xmlns:p14="http://schemas.microsoft.com/office/powerpoint/2010/main" val="3639852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6529" y="541298"/>
            <a:ext cx="2685351" cy="446276"/>
          </a:xfrm>
          <a:prstGeom prst="rect">
            <a:avLst/>
          </a:prstGeom>
        </p:spPr>
        <p:txBody>
          <a:bodyPr wrap="none">
            <a:spAutoFit/>
          </a:bodyPr>
          <a:lstStyle/>
          <a:p>
            <a:r>
              <a:rPr lang="en-US" sz="2300" b="1" dirty="0">
                <a:solidFill>
                  <a:schemeClr val="bg1"/>
                </a:solidFill>
                <a:latin typeface="Arial Rounded MT Bold" panose="020F0704030504030204" pitchFamily="34" charset="0"/>
              </a:rPr>
              <a:t>CLASS DIAGRAM</a:t>
            </a:r>
          </a:p>
        </p:txBody>
      </p:sp>
      <p:pic>
        <p:nvPicPr>
          <p:cNvPr id="12" name="Picture 11"/>
          <p:cNvPicPr>
            <a:picLocks noChangeAspect="1"/>
          </p:cNvPicPr>
          <p:nvPr/>
        </p:nvPicPr>
        <p:blipFill>
          <a:blip r:embed="rId3"/>
          <a:stretch>
            <a:fillRect/>
          </a:stretch>
        </p:blipFill>
        <p:spPr>
          <a:xfrm>
            <a:off x="1233010" y="1094251"/>
            <a:ext cx="6930516" cy="3600400"/>
          </a:xfrm>
          <a:prstGeom prst="rect">
            <a:avLst/>
          </a:prstGeom>
        </p:spPr>
      </p:pic>
    </p:spTree>
    <p:extLst>
      <p:ext uri="{BB962C8B-B14F-4D97-AF65-F5344CB8AC3E}">
        <p14:creationId xmlns:p14="http://schemas.microsoft.com/office/powerpoint/2010/main" val="3703106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55576" y="411510"/>
            <a:ext cx="3095719" cy="415498"/>
          </a:xfrm>
          <a:prstGeom prst="rect">
            <a:avLst/>
          </a:prstGeom>
        </p:spPr>
        <p:txBody>
          <a:bodyPr wrap="none">
            <a:spAutoFit/>
          </a:bodyPr>
          <a:lstStyle/>
          <a:p>
            <a:r>
              <a:rPr lang="en-US" sz="2100" b="1" dirty="0">
                <a:solidFill>
                  <a:schemeClr val="bg1"/>
                </a:solidFill>
                <a:latin typeface="Arial Rounded MT Bold" panose="020F0704030504030204" pitchFamily="34" charset="0"/>
              </a:rPr>
              <a:t>SEQUENCE DIAGRAM</a:t>
            </a:r>
          </a:p>
        </p:txBody>
      </p:sp>
      <p:pic>
        <p:nvPicPr>
          <p:cNvPr id="13" name="Picture 12"/>
          <p:cNvPicPr>
            <a:picLocks noChangeAspect="1"/>
          </p:cNvPicPr>
          <p:nvPr/>
        </p:nvPicPr>
        <p:blipFill>
          <a:blip r:embed="rId3"/>
          <a:stretch>
            <a:fillRect/>
          </a:stretch>
        </p:blipFill>
        <p:spPr>
          <a:xfrm>
            <a:off x="1547665" y="919273"/>
            <a:ext cx="6336704" cy="3884725"/>
          </a:xfrm>
          <a:prstGeom prst="rect">
            <a:avLst/>
          </a:prstGeom>
        </p:spPr>
      </p:pic>
    </p:spTree>
    <p:extLst>
      <p:ext uri="{BB962C8B-B14F-4D97-AF65-F5344CB8AC3E}">
        <p14:creationId xmlns:p14="http://schemas.microsoft.com/office/powerpoint/2010/main" val="689946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06529" y="411510"/>
            <a:ext cx="2682145" cy="400110"/>
          </a:xfrm>
          <a:prstGeom prst="rect">
            <a:avLst/>
          </a:prstGeom>
        </p:spPr>
        <p:txBody>
          <a:bodyPr wrap="none">
            <a:spAutoFit/>
          </a:bodyPr>
          <a:lstStyle/>
          <a:p>
            <a:r>
              <a:rPr lang="en-US" sz="2000" b="1" dirty="0">
                <a:solidFill>
                  <a:schemeClr val="bg1"/>
                </a:solidFill>
                <a:latin typeface="Arial Rounded MT Bold" panose="020F0704030504030204" pitchFamily="34" charset="0"/>
              </a:rPr>
              <a:t>ACTIVITY DIAGRAM</a:t>
            </a:r>
          </a:p>
        </p:txBody>
      </p:sp>
      <p:pic>
        <p:nvPicPr>
          <p:cNvPr id="13" name="Picture 12"/>
          <p:cNvPicPr>
            <a:picLocks noChangeAspect="1"/>
          </p:cNvPicPr>
          <p:nvPr/>
        </p:nvPicPr>
        <p:blipFill>
          <a:blip r:embed="rId3"/>
          <a:stretch>
            <a:fillRect/>
          </a:stretch>
        </p:blipFill>
        <p:spPr>
          <a:xfrm>
            <a:off x="2339752" y="915566"/>
            <a:ext cx="4536504" cy="3888432"/>
          </a:xfrm>
          <a:prstGeom prst="rect">
            <a:avLst/>
          </a:prstGeom>
        </p:spPr>
      </p:pic>
    </p:spTree>
    <p:extLst>
      <p:ext uri="{BB962C8B-B14F-4D97-AF65-F5344CB8AC3E}">
        <p14:creationId xmlns:p14="http://schemas.microsoft.com/office/powerpoint/2010/main" val="1048145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55576" y="443448"/>
            <a:ext cx="3775393" cy="400110"/>
          </a:xfrm>
          <a:prstGeom prst="rect">
            <a:avLst/>
          </a:prstGeom>
        </p:spPr>
        <p:txBody>
          <a:bodyPr wrap="none">
            <a:spAutoFit/>
          </a:bodyPr>
          <a:lstStyle/>
          <a:p>
            <a:r>
              <a:rPr lang="en-US" sz="2000" b="1" dirty="0">
                <a:solidFill>
                  <a:schemeClr val="bg1"/>
                </a:solidFill>
                <a:latin typeface="Arial Rounded MT Bold" panose="020F0704030504030204" pitchFamily="34" charset="0"/>
              </a:rPr>
              <a:t>COLLABORATION DIAGRAM</a:t>
            </a:r>
          </a:p>
        </p:txBody>
      </p:sp>
      <p:pic>
        <p:nvPicPr>
          <p:cNvPr id="13" name="Picture 12"/>
          <p:cNvPicPr>
            <a:picLocks noChangeAspect="1"/>
          </p:cNvPicPr>
          <p:nvPr/>
        </p:nvPicPr>
        <p:blipFill>
          <a:blip r:embed="rId3"/>
          <a:stretch>
            <a:fillRect/>
          </a:stretch>
        </p:blipFill>
        <p:spPr>
          <a:xfrm>
            <a:off x="1556256" y="1131590"/>
            <a:ext cx="4887952" cy="3384376"/>
          </a:xfrm>
          <a:prstGeom prst="rect">
            <a:avLst/>
          </a:prstGeom>
        </p:spPr>
      </p:pic>
    </p:spTree>
    <p:extLst>
      <p:ext uri="{BB962C8B-B14F-4D97-AF65-F5344CB8AC3E}">
        <p14:creationId xmlns:p14="http://schemas.microsoft.com/office/powerpoint/2010/main" val="371866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20" name="Google Shape;928;p49"/>
          <p:cNvPicPr preferRelativeResize="0">
            <a:picLocks/>
          </p:cNvPicPr>
          <p:nvPr/>
        </p:nvPicPr>
        <p:blipFill rotWithShape="1">
          <a:blip r:embed="rId3">
            <a:alphaModFix/>
          </a:blip>
          <a:srcRect l="15021" r="29155"/>
          <a:stretch/>
        </p:blipFill>
        <p:spPr>
          <a:xfrm>
            <a:off x="5425850" y="541825"/>
            <a:ext cx="3173100" cy="4060597"/>
          </a:xfrm>
          <a:prstGeom prst="rect">
            <a:avLst/>
          </a:prstGeom>
          <a:noFill/>
          <a:ln w="9525" cap="flat" cmpd="sng">
            <a:solidFill>
              <a:schemeClr val="dk1"/>
            </a:solidFill>
            <a:prstDash val="solid"/>
            <a:round/>
            <a:headEnd type="none" w="sm" len="sm"/>
            <a:tailEnd type="none" w="sm" len="sm"/>
          </a:ln>
        </p:spPr>
      </p:pic>
      <p:sp>
        <p:nvSpPr>
          <p:cNvPr id="21" name="Google Shape;926;p49"/>
          <p:cNvSpPr txBox="1">
            <a:spLocks noGrp="1"/>
          </p:cNvSpPr>
          <p:nvPr>
            <p:ph type="title"/>
          </p:nvPr>
        </p:nvSpPr>
        <p:spPr>
          <a:xfrm>
            <a:off x="611560" y="1493858"/>
            <a:ext cx="4245300" cy="114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800" u="sng" dirty="0">
                <a:solidFill>
                  <a:schemeClr val="tx2">
                    <a:lumMod val="20000"/>
                    <a:lumOff val="80000"/>
                  </a:schemeClr>
                </a:solidFill>
                <a:latin typeface="Arial Rounded MT Bold" panose="020F0704030504030204" pitchFamily="34" charset="0"/>
              </a:rPr>
              <a:t>THANK YOU!</a:t>
            </a:r>
          </a:p>
        </p:txBody>
      </p:sp>
      <p:sp>
        <p:nvSpPr>
          <p:cNvPr id="11" name="Rectangle 10"/>
          <p:cNvSpPr/>
          <p:nvPr/>
        </p:nvSpPr>
        <p:spPr>
          <a:xfrm>
            <a:off x="1475656" y="1072726"/>
            <a:ext cx="72008" cy="58864"/>
          </a:xfrm>
          <a:prstGeom prst="rect">
            <a:avLst/>
          </a:prstGeom>
          <a:solidFill>
            <a:schemeClr val="accent3"/>
          </a:solidFill>
          <a:ln>
            <a:solidFill>
              <a:schemeClr val="bg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3" name="Rectangle 22"/>
          <p:cNvSpPr/>
          <p:nvPr/>
        </p:nvSpPr>
        <p:spPr>
          <a:xfrm>
            <a:off x="1835696" y="1072726"/>
            <a:ext cx="72008" cy="58864"/>
          </a:xfrm>
          <a:prstGeom prst="rect">
            <a:avLst/>
          </a:prstGeom>
          <a:solidFill>
            <a:schemeClr val="accent3"/>
          </a:solidFill>
          <a:ln>
            <a:solidFill>
              <a:schemeClr val="bg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4" name="Rectangle 23"/>
          <p:cNvSpPr/>
          <p:nvPr/>
        </p:nvSpPr>
        <p:spPr>
          <a:xfrm>
            <a:off x="2195736" y="1072726"/>
            <a:ext cx="72008" cy="58864"/>
          </a:xfrm>
          <a:prstGeom prst="rect">
            <a:avLst/>
          </a:prstGeom>
          <a:solidFill>
            <a:schemeClr val="accent3"/>
          </a:solidFill>
          <a:ln>
            <a:solidFill>
              <a:schemeClr val="bg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1126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grpSp>
        <p:nvGrpSpPr>
          <p:cNvPr id="23" name="Google Shape;7761;p68"/>
          <p:cNvGrpSpPr/>
          <p:nvPr/>
        </p:nvGrpSpPr>
        <p:grpSpPr>
          <a:xfrm>
            <a:off x="683568" y="483518"/>
            <a:ext cx="324000" cy="324000"/>
            <a:chOff x="-6690625" y="3660087"/>
            <a:chExt cx="307225" cy="263463"/>
          </a:xfrm>
          <a:solidFill>
            <a:schemeClr val="accent4">
              <a:lumMod val="75000"/>
            </a:schemeClr>
          </a:solidFill>
        </p:grpSpPr>
        <p:sp>
          <p:nvSpPr>
            <p:cNvPr id="24" name="Google Shape;7762;p68"/>
            <p:cNvSpPr/>
            <p:nvPr/>
          </p:nvSpPr>
          <p:spPr>
            <a:xfrm>
              <a:off x="-6690625" y="3660087"/>
              <a:ext cx="222925" cy="263463"/>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accent4">
                      <a:lumMod val="75000"/>
                    </a:schemeClr>
                  </a:solidFill>
                </a:ln>
                <a:solidFill>
                  <a:schemeClr val="accent4">
                    <a:lumMod val="75000"/>
                  </a:schemeClr>
                </a:solidFill>
              </a:endParaRPr>
            </a:p>
          </p:txBody>
        </p:sp>
        <p:sp>
          <p:nvSpPr>
            <p:cNvPr id="25" name="Google Shape;7763;p68"/>
            <p:cNvSpPr/>
            <p:nvPr/>
          </p:nvSpPr>
          <p:spPr>
            <a:xfrm>
              <a:off x="-6604350" y="3833231"/>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accent4">
                      <a:lumMod val="75000"/>
                    </a:schemeClr>
                  </a:solidFill>
                </a:ln>
                <a:solidFill>
                  <a:schemeClr val="accent4">
                    <a:lumMod val="75000"/>
                  </a:schemeClr>
                </a:solidFill>
              </a:endParaRPr>
            </a:p>
          </p:txBody>
        </p:sp>
        <p:sp>
          <p:nvSpPr>
            <p:cNvPr id="26" name="Google Shape;7764;p68"/>
            <p:cNvSpPr/>
            <p:nvPr/>
          </p:nvSpPr>
          <p:spPr>
            <a:xfrm>
              <a:off x="-6470875" y="3699519"/>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accent4">
                      <a:lumMod val="75000"/>
                    </a:schemeClr>
                  </a:solidFill>
                </a:ln>
                <a:solidFill>
                  <a:schemeClr val="accent4">
                    <a:lumMod val="75000"/>
                  </a:schemeClr>
                </a:solidFill>
              </a:endParaRPr>
            </a:p>
          </p:txBody>
        </p:sp>
        <p:sp>
          <p:nvSpPr>
            <p:cNvPr id="27" name="Google Shape;7765;p68"/>
            <p:cNvSpPr/>
            <p:nvPr/>
          </p:nvSpPr>
          <p:spPr>
            <a:xfrm>
              <a:off x="-6578775" y="3734426"/>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accent4">
                      <a:lumMod val="75000"/>
                    </a:schemeClr>
                  </a:solidFill>
                </a:ln>
                <a:solidFill>
                  <a:schemeClr val="accent4">
                    <a:lumMod val="75000"/>
                  </a:schemeClr>
                </a:solidFill>
              </a:endParaRPr>
            </a:p>
          </p:txBody>
        </p:sp>
        <p:sp>
          <p:nvSpPr>
            <p:cNvPr id="28" name="Google Shape;7766;p68"/>
            <p:cNvSpPr/>
            <p:nvPr/>
          </p:nvSpPr>
          <p:spPr>
            <a:xfrm>
              <a:off x="-6690625" y="3660090"/>
              <a:ext cx="47275" cy="46475"/>
            </a:xfrm>
            <a:custGeom>
              <a:avLst/>
              <a:gdLst/>
              <a:ahLst/>
              <a:cxnLst/>
              <a:rect l="l" t="t" r="r" b="b"/>
              <a:pathLst>
                <a:path w="1891" h="1859" extrusionOk="0">
                  <a:moveTo>
                    <a:pt x="1891" y="0"/>
                  </a:moveTo>
                  <a:lnTo>
                    <a:pt x="0" y="1859"/>
                  </a:lnTo>
                  <a:lnTo>
                    <a:pt x="1891" y="1859"/>
                  </a:lnTo>
                  <a:lnTo>
                    <a:pt x="18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accent4">
                      <a:lumMod val="75000"/>
                    </a:schemeClr>
                  </a:solidFill>
                </a:ln>
                <a:solidFill>
                  <a:schemeClr val="accent4">
                    <a:lumMod val="75000"/>
                  </a:schemeClr>
                </a:solidFill>
              </a:endParaRPr>
            </a:p>
          </p:txBody>
        </p:sp>
      </p:grpSp>
      <p:sp>
        <p:nvSpPr>
          <p:cNvPr id="9" name="TextBox 8"/>
          <p:cNvSpPr txBox="1"/>
          <p:nvPr/>
        </p:nvSpPr>
        <p:spPr>
          <a:xfrm>
            <a:off x="971600" y="411510"/>
            <a:ext cx="3506088" cy="461665"/>
          </a:xfrm>
          <a:prstGeom prst="rect">
            <a:avLst/>
          </a:prstGeom>
          <a:noFill/>
        </p:spPr>
        <p:txBody>
          <a:bodyPr wrap="none" rtlCol="0">
            <a:spAutoFit/>
          </a:bodyPr>
          <a:lstStyle/>
          <a:p>
            <a:r>
              <a:rPr lang="en-US" sz="2400" b="1" u="sng" dirty="0">
                <a:ln>
                  <a:solidFill>
                    <a:schemeClr val="accent4">
                      <a:lumMod val="75000"/>
                    </a:schemeClr>
                  </a:solidFill>
                </a:ln>
                <a:solidFill>
                  <a:schemeClr val="accent4">
                    <a:lumMod val="85000"/>
                  </a:schemeClr>
                </a:solidFill>
                <a:latin typeface="Arial Rounded MT Bold" panose="020F0704030504030204" pitchFamily="34" charset="0"/>
                <a:ea typeface="Cambria" panose="02040503050406030204" pitchFamily="18" charset="0"/>
                <a:cs typeface="Times New Roman" panose="02020603050405020304" pitchFamily="18" charset="0"/>
              </a:rPr>
              <a:t>LITERATURE SURVEY</a:t>
            </a:r>
            <a:endParaRPr lang="en-IN" sz="2400" b="1" u="sng" dirty="0">
              <a:ln>
                <a:solidFill>
                  <a:schemeClr val="accent4">
                    <a:lumMod val="75000"/>
                  </a:schemeClr>
                </a:solidFill>
              </a:ln>
              <a:solidFill>
                <a:schemeClr val="accent4">
                  <a:lumMod val="85000"/>
                </a:schemeClr>
              </a:solidFill>
              <a:latin typeface="Arial Rounded MT Bold" panose="020F0704030504030204" pitchFamily="34" charset="0"/>
              <a:ea typeface="Cambria" panose="020405030504060302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88614528"/>
              </p:ext>
            </p:extLst>
          </p:nvPr>
        </p:nvGraphicFramePr>
        <p:xfrm>
          <a:off x="842817" y="987574"/>
          <a:ext cx="7473598" cy="3604866"/>
        </p:xfrm>
        <a:graphic>
          <a:graphicData uri="http://schemas.openxmlformats.org/drawingml/2006/table">
            <a:tbl>
              <a:tblPr firstRow="1" firstCol="1" bandRow="1">
                <a:tableStyleId>{18A3E9DE-EBC2-4BCE-8E83-F62B60D0B06D}</a:tableStyleId>
              </a:tblPr>
              <a:tblGrid>
                <a:gridCol w="638996">
                  <a:extLst>
                    <a:ext uri="{9D8B030D-6E8A-4147-A177-3AD203B41FA5}">
                      <a16:colId xmlns:a16="http://schemas.microsoft.com/office/drawing/2014/main" val="20000"/>
                    </a:ext>
                  </a:extLst>
                </a:gridCol>
                <a:gridCol w="1017919">
                  <a:extLst>
                    <a:ext uri="{9D8B030D-6E8A-4147-A177-3AD203B41FA5}">
                      <a16:colId xmlns:a16="http://schemas.microsoft.com/office/drawing/2014/main" val="20001"/>
                    </a:ext>
                  </a:extLst>
                </a:gridCol>
                <a:gridCol w="2326674">
                  <a:extLst>
                    <a:ext uri="{9D8B030D-6E8A-4147-A177-3AD203B41FA5}">
                      <a16:colId xmlns:a16="http://schemas.microsoft.com/office/drawing/2014/main" val="20002"/>
                    </a:ext>
                  </a:extLst>
                </a:gridCol>
                <a:gridCol w="1995289">
                  <a:extLst>
                    <a:ext uri="{9D8B030D-6E8A-4147-A177-3AD203B41FA5}">
                      <a16:colId xmlns:a16="http://schemas.microsoft.com/office/drawing/2014/main" val="20003"/>
                    </a:ext>
                  </a:extLst>
                </a:gridCol>
                <a:gridCol w="1494720">
                  <a:extLst>
                    <a:ext uri="{9D8B030D-6E8A-4147-A177-3AD203B41FA5}">
                      <a16:colId xmlns:a16="http://schemas.microsoft.com/office/drawing/2014/main" val="20004"/>
                    </a:ext>
                  </a:extLst>
                </a:gridCol>
              </a:tblGrid>
              <a:tr h="336798">
                <a:tc>
                  <a:txBody>
                    <a:bodyPr/>
                    <a:lstStyle/>
                    <a:p>
                      <a:pPr algn="ctr">
                        <a:lnSpc>
                          <a:spcPct val="115000"/>
                        </a:lnSpc>
                        <a:spcAft>
                          <a:spcPts val="0"/>
                        </a:spcAft>
                      </a:pPr>
                      <a:r>
                        <a:rPr lang="en-IN" sz="900" b="1" dirty="0">
                          <a:solidFill>
                            <a:schemeClr val="tx1"/>
                          </a:solidFill>
                          <a:effectLst/>
                          <a:latin typeface="+mn-lt"/>
                        </a:rPr>
                        <a:t>S.NO</a:t>
                      </a:r>
                      <a:endParaRPr lang="en-IN" sz="900" b="1" dirty="0">
                        <a:solidFill>
                          <a:schemeClr val="tx1"/>
                        </a:solidFill>
                        <a:effectLst/>
                        <a:latin typeface="+mn-lt"/>
                        <a:ea typeface="Calibri"/>
                      </a:endParaRPr>
                    </a:p>
                  </a:txBody>
                  <a:tcPr marL="51259" marR="51259" marT="25629" marB="25629"/>
                </a:tc>
                <a:tc>
                  <a:txBody>
                    <a:bodyPr/>
                    <a:lstStyle/>
                    <a:p>
                      <a:pPr algn="ctr">
                        <a:lnSpc>
                          <a:spcPct val="115000"/>
                        </a:lnSpc>
                        <a:spcAft>
                          <a:spcPts val="0"/>
                        </a:spcAft>
                      </a:pPr>
                      <a:r>
                        <a:rPr lang="en-US" sz="900" b="1" dirty="0">
                          <a:solidFill>
                            <a:schemeClr val="tx1"/>
                          </a:solidFill>
                          <a:effectLst/>
                          <a:latin typeface="+mn-lt"/>
                          <a:ea typeface="Calibri"/>
                        </a:rPr>
                        <a:t>YEAR</a:t>
                      </a:r>
                      <a:endParaRPr lang="en-IN" sz="900" b="1" dirty="0">
                        <a:solidFill>
                          <a:schemeClr val="tx1"/>
                        </a:solidFill>
                        <a:effectLst/>
                        <a:latin typeface="+mn-lt"/>
                        <a:ea typeface="Calibri"/>
                      </a:endParaRPr>
                    </a:p>
                  </a:txBody>
                  <a:tcPr marL="51259" marR="51259" marT="25629" marB="25629"/>
                </a:tc>
                <a:tc>
                  <a:txBody>
                    <a:bodyPr/>
                    <a:lstStyle/>
                    <a:p>
                      <a:pPr algn="ctr">
                        <a:lnSpc>
                          <a:spcPct val="115000"/>
                        </a:lnSpc>
                        <a:spcAft>
                          <a:spcPts val="0"/>
                        </a:spcAft>
                      </a:pPr>
                      <a:r>
                        <a:rPr lang="en-US" sz="900" b="1" dirty="0">
                          <a:solidFill>
                            <a:schemeClr val="tx1"/>
                          </a:solidFill>
                          <a:effectLst/>
                          <a:latin typeface="+mn-lt"/>
                          <a:ea typeface="Calibri"/>
                        </a:rPr>
                        <a:t>TITLE</a:t>
                      </a:r>
                      <a:endParaRPr lang="en-IN" sz="900" b="1" dirty="0">
                        <a:solidFill>
                          <a:schemeClr val="tx1"/>
                        </a:solidFill>
                        <a:effectLst/>
                        <a:latin typeface="+mn-lt"/>
                        <a:ea typeface="Calibri"/>
                      </a:endParaRPr>
                    </a:p>
                  </a:txBody>
                  <a:tcPr marL="51259" marR="51259" marT="25629" marB="25629"/>
                </a:tc>
                <a:tc>
                  <a:txBody>
                    <a:bodyPr/>
                    <a:lstStyle/>
                    <a:p>
                      <a:pPr algn="ctr">
                        <a:lnSpc>
                          <a:spcPct val="115000"/>
                        </a:lnSpc>
                        <a:spcAft>
                          <a:spcPts val="0"/>
                        </a:spcAft>
                      </a:pPr>
                      <a:r>
                        <a:rPr lang="en-US" sz="900" b="1" dirty="0">
                          <a:solidFill>
                            <a:schemeClr val="tx1"/>
                          </a:solidFill>
                          <a:effectLst/>
                          <a:latin typeface="+mn-lt"/>
                          <a:ea typeface="Calibri"/>
                        </a:rPr>
                        <a:t>DESCRIPTION</a:t>
                      </a:r>
                      <a:endParaRPr lang="en-IN" sz="900" b="1" dirty="0">
                        <a:solidFill>
                          <a:schemeClr val="tx1"/>
                        </a:solidFill>
                        <a:effectLst/>
                        <a:latin typeface="+mn-lt"/>
                        <a:ea typeface="Calibri"/>
                      </a:endParaRPr>
                    </a:p>
                  </a:txBody>
                  <a:tcPr marL="51259" marR="51259" marT="25629" marB="25629"/>
                </a:tc>
                <a:tc>
                  <a:txBody>
                    <a:bodyPr/>
                    <a:lstStyle/>
                    <a:p>
                      <a:pPr algn="ctr">
                        <a:lnSpc>
                          <a:spcPct val="115000"/>
                        </a:lnSpc>
                        <a:spcAft>
                          <a:spcPts val="0"/>
                        </a:spcAft>
                      </a:pPr>
                      <a:r>
                        <a:rPr lang="en-IN" sz="900" b="1" dirty="0">
                          <a:solidFill>
                            <a:schemeClr val="tx1"/>
                          </a:solidFill>
                          <a:effectLst/>
                          <a:latin typeface="+mn-lt"/>
                        </a:rPr>
                        <a:t>DISADVANTAGES </a:t>
                      </a:r>
                      <a:endParaRPr lang="en-IN" sz="900" b="1" dirty="0">
                        <a:solidFill>
                          <a:schemeClr val="tx1"/>
                        </a:solidFill>
                        <a:effectLst/>
                        <a:latin typeface="+mn-lt"/>
                        <a:ea typeface="Calibri"/>
                      </a:endParaRPr>
                    </a:p>
                  </a:txBody>
                  <a:tcPr marL="51259" marR="51259" marT="25629" marB="25629"/>
                </a:tc>
                <a:extLst>
                  <a:ext uri="{0D108BD9-81ED-4DB2-BD59-A6C34878D82A}">
                    <a16:rowId xmlns:a16="http://schemas.microsoft.com/office/drawing/2014/main" val="10000"/>
                  </a:ext>
                </a:extLst>
              </a:tr>
              <a:tr h="790300">
                <a:tc>
                  <a:txBody>
                    <a:bodyPr/>
                    <a:lstStyle/>
                    <a:p>
                      <a:pPr algn="just">
                        <a:lnSpc>
                          <a:spcPct val="115000"/>
                        </a:lnSpc>
                        <a:spcAft>
                          <a:spcPts val="0"/>
                        </a:spcAft>
                      </a:pPr>
                      <a:r>
                        <a:rPr lang="en-IN" sz="900" dirty="0">
                          <a:solidFill>
                            <a:schemeClr val="tx1"/>
                          </a:solidFill>
                          <a:effectLst/>
                          <a:latin typeface="+mn-lt"/>
                        </a:rPr>
                        <a:t>1</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IN" sz="900" dirty="0">
                          <a:solidFill>
                            <a:schemeClr val="tx1"/>
                          </a:solidFill>
                          <a:effectLst/>
                          <a:latin typeface="+mn-lt"/>
                        </a:rPr>
                        <a:t>2017</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IN" sz="900" b="1" u="sng" dirty="0">
                          <a:solidFill>
                            <a:schemeClr val="tx1"/>
                          </a:solidFill>
                          <a:effectLst/>
                          <a:latin typeface="+mn-lt"/>
                          <a:hlinkClick r:id="rId3"/>
                        </a:rPr>
                        <a:t>Adaptive Model Verification for Modularized Industry 4.0 Applications</a:t>
                      </a:r>
                      <a:endParaRPr lang="en-IN" sz="900" b="1" u="sng"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US" sz="900" b="0" i="0" u="none" strike="noStrike" cap="none" dirty="0">
                          <a:solidFill>
                            <a:schemeClr val="tx1"/>
                          </a:solidFill>
                          <a:effectLst/>
                          <a:latin typeface="+mn-lt"/>
                          <a:ea typeface="Arial"/>
                          <a:cs typeface="Arial"/>
                          <a:sym typeface="Arial"/>
                        </a:rPr>
                        <a:t>The abstract introduces a novel verification framework for modular Cyber-Physical Systems (CPSs) in Industry 4.0 applications, addressing the challenge of uncertainty in sensor networks. </a:t>
                      </a:r>
                      <a:endParaRPr lang="en-IN" sz="500" b="0" dirty="0">
                        <a:solidFill>
                          <a:schemeClr val="tx1"/>
                        </a:solidFill>
                        <a:effectLst/>
                        <a:latin typeface="+mn-lt"/>
                        <a:ea typeface="Calibri"/>
                      </a:endParaRPr>
                    </a:p>
                  </a:txBody>
                  <a:tcPr marL="51259" marR="51259" marT="25629" marB="25629"/>
                </a:tc>
                <a:tc>
                  <a:txBody>
                    <a:bodyPr/>
                    <a:lstStyle/>
                    <a:p>
                      <a:pPr algn="ctr">
                        <a:lnSpc>
                          <a:spcPct val="115000"/>
                        </a:lnSpc>
                        <a:spcAft>
                          <a:spcPts val="0"/>
                        </a:spcAft>
                      </a:pPr>
                      <a:r>
                        <a:rPr lang="en-IN" sz="900" b="1" dirty="0">
                          <a:solidFill>
                            <a:schemeClr val="tx1"/>
                          </a:solidFill>
                          <a:effectLst/>
                          <a:latin typeface="+mn-lt"/>
                        </a:rPr>
                        <a:t>High error-susceptibility</a:t>
                      </a:r>
                      <a:endParaRPr lang="en-IN" sz="900" b="1" dirty="0">
                        <a:solidFill>
                          <a:schemeClr val="tx1"/>
                        </a:solidFill>
                        <a:effectLst/>
                        <a:latin typeface="+mn-lt"/>
                        <a:ea typeface="Calibri"/>
                      </a:endParaRPr>
                    </a:p>
                  </a:txBody>
                  <a:tcPr marL="51259" marR="51259" marT="25629" marB="25629"/>
                </a:tc>
                <a:extLst>
                  <a:ext uri="{0D108BD9-81ED-4DB2-BD59-A6C34878D82A}">
                    <a16:rowId xmlns:a16="http://schemas.microsoft.com/office/drawing/2014/main" val="10001"/>
                  </a:ext>
                </a:extLst>
              </a:tr>
              <a:tr h="790300">
                <a:tc>
                  <a:txBody>
                    <a:bodyPr/>
                    <a:lstStyle/>
                    <a:p>
                      <a:pPr algn="just">
                        <a:lnSpc>
                          <a:spcPct val="115000"/>
                        </a:lnSpc>
                        <a:spcAft>
                          <a:spcPts val="0"/>
                        </a:spcAft>
                      </a:pPr>
                      <a:r>
                        <a:rPr lang="en-US" sz="900" dirty="0">
                          <a:solidFill>
                            <a:schemeClr val="tx1"/>
                          </a:solidFill>
                          <a:effectLst/>
                          <a:latin typeface="+mn-lt"/>
                          <a:ea typeface="Calibri"/>
                        </a:rPr>
                        <a:t>2</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US" sz="900" dirty="0">
                          <a:solidFill>
                            <a:schemeClr val="tx1"/>
                          </a:solidFill>
                          <a:effectLst/>
                          <a:latin typeface="+mn-lt"/>
                          <a:ea typeface="Calibri"/>
                        </a:rPr>
                        <a:t>2017</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US" sz="900" b="1" u="sng" dirty="0">
                          <a:solidFill>
                            <a:schemeClr val="tx1"/>
                          </a:solidFill>
                          <a:effectLst/>
                          <a:latin typeface="+mn-lt"/>
                          <a:ea typeface="Calibri"/>
                          <a:hlinkClick r:id="rId4"/>
                        </a:rPr>
                        <a:t>A Multimodal Anomaly Detector for Robot-Assisted Feeding</a:t>
                      </a:r>
                      <a:r>
                        <a:rPr lang="en-US" sz="900" b="1" u="sng" baseline="0" dirty="0">
                          <a:solidFill>
                            <a:schemeClr val="tx1"/>
                          </a:solidFill>
                          <a:effectLst/>
                          <a:latin typeface="+mn-lt"/>
                          <a:ea typeface="Calibri"/>
                          <a:hlinkClick r:id="rId4"/>
                        </a:rPr>
                        <a:t> </a:t>
                      </a:r>
                      <a:r>
                        <a:rPr lang="en-US" sz="900" b="1" u="sng" dirty="0">
                          <a:solidFill>
                            <a:schemeClr val="tx1"/>
                          </a:solidFill>
                          <a:effectLst/>
                          <a:latin typeface="+mn-lt"/>
                          <a:ea typeface="Calibri"/>
                          <a:hlinkClick r:id="rId4"/>
                        </a:rPr>
                        <a:t>Using an LSTM-based </a:t>
                      </a:r>
                      <a:r>
                        <a:rPr lang="en-US" sz="900" b="1" u="sng" dirty="0" err="1">
                          <a:solidFill>
                            <a:schemeClr val="tx1"/>
                          </a:solidFill>
                          <a:effectLst/>
                          <a:latin typeface="+mn-lt"/>
                          <a:ea typeface="Calibri"/>
                          <a:hlinkClick r:id="rId4"/>
                        </a:rPr>
                        <a:t>Variational</a:t>
                      </a:r>
                      <a:r>
                        <a:rPr lang="en-US" sz="900" b="1" u="sng" dirty="0">
                          <a:solidFill>
                            <a:schemeClr val="tx1"/>
                          </a:solidFill>
                          <a:effectLst/>
                          <a:latin typeface="+mn-lt"/>
                          <a:ea typeface="Calibri"/>
                          <a:hlinkClick r:id="rId4"/>
                        </a:rPr>
                        <a:t> </a:t>
                      </a:r>
                      <a:r>
                        <a:rPr lang="en-US" sz="900" b="1" u="sng" dirty="0" err="1">
                          <a:solidFill>
                            <a:schemeClr val="tx1"/>
                          </a:solidFill>
                          <a:effectLst/>
                          <a:latin typeface="+mn-lt"/>
                          <a:ea typeface="Calibri"/>
                          <a:hlinkClick r:id="rId4"/>
                        </a:rPr>
                        <a:t>Autoencoder</a:t>
                      </a:r>
                      <a:endParaRPr lang="en-IN" sz="900" b="1" u="sng"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IN" sz="900" b="0" i="0" u="none" strike="noStrike" cap="none" dirty="0">
                          <a:solidFill>
                            <a:schemeClr val="tx1"/>
                          </a:solidFill>
                          <a:effectLst/>
                          <a:latin typeface="+mn-lt"/>
                          <a:ea typeface="Arial"/>
                          <a:cs typeface="Arial"/>
                          <a:sym typeface="Arial"/>
                        </a:rPr>
                        <a:t>The</a:t>
                      </a:r>
                      <a:r>
                        <a:rPr lang="en-IN" sz="900" b="0" i="0" u="none" strike="noStrike" cap="none" baseline="0" dirty="0">
                          <a:solidFill>
                            <a:schemeClr val="tx1"/>
                          </a:solidFill>
                          <a:effectLst/>
                          <a:latin typeface="+mn-lt"/>
                          <a:ea typeface="Arial"/>
                          <a:cs typeface="Arial"/>
                          <a:sym typeface="Arial"/>
                        </a:rPr>
                        <a:t> </a:t>
                      </a:r>
                      <a:r>
                        <a:rPr lang="en-IN" sz="900" b="0" i="0" u="none" strike="noStrike" cap="none" dirty="0">
                          <a:solidFill>
                            <a:schemeClr val="tx1"/>
                          </a:solidFill>
                          <a:effectLst/>
                          <a:latin typeface="+mn-lt"/>
                          <a:ea typeface="Arial"/>
                          <a:cs typeface="Arial"/>
                          <a:sym typeface="Arial"/>
                        </a:rPr>
                        <a:t>approach utilizing a long short-term memory-based </a:t>
                      </a:r>
                      <a:r>
                        <a:rPr lang="en-IN" sz="900" b="0" i="0" u="none" strike="noStrike" cap="none" dirty="0" err="1">
                          <a:solidFill>
                            <a:schemeClr val="tx1"/>
                          </a:solidFill>
                          <a:effectLst/>
                          <a:latin typeface="+mn-lt"/>
                          <a:ea typeface="Arial"/>
                          <a:cs typeface="Arial"/>
                          <a:sym typeface="Arial"/>
                        </a:rPr>
                        <a:t>variational</a:t>
                      </a:r>
                      <a:r>
                        <a:rPr lang="en-IN" sz="900" b="0" i="0" u="none" strike="noStrike" cap="none" dirty="0">
                          <a:solidFill>
                            <a:schemeClr val="tx1"/>
                          </a:solidFill>
                          <a:effectLst/>
                          <a:latin typeface="+mn-lt"/>
                          <a:ea typeface="Arial"/>
                          <a:cs typeface="Arial"/>
                          <a:sym typeface="Arial"/>
                        </a:rPr>
                        <a:t> auto encoder (LSTM-VAE) for fusing multimodal sensory signals to detect anomalous executions in assistive manipulation tasks</a:t>
                      </a:r>
                      <a:endParaRPr lang="en-IN" sz="200" b="0" dirty="0">
                        <a:solidFill>
                          <a:schemeClr val="tx1"/>
                        </a:solidFill>
                        <a:effectLst/>
                        <a:latin typeface="+mn-lt"/>
                        <a:ea typeface="Calibri"/>
                      </a:endParaRPr>
                    </a:p>
                  </a:txBody>
                  <a:tcPr marL="51259" marR="51259" marT="25629" marB="25629"/>
                </a:tc>
                <a:tc>
                  <a:txBody>
                    <a:bodyPr/>
                    <a:lstStyle/>
                    <a:p>
                      <a:pPr algn="ctr">
                        <a:lnSpc>
                          <a:spcPct val="115000"/>
                        </a:lnSpc>
                        <a:spcAft>
                          <a:spcPts val="0"/>
                        </a:spcAft>
                      </a:pPr>
                      <a:r>
                        <a:rPr lang="en-US" sz="900" b="1" i="0" u="none" strike="noStrike" cap="none" dirty="0">
                          <a:solidFill>
                            <a:schemeClr val="tx1"/>
                          </a:solidFill>
                          <a:effectLst/>
                          <a:latin typeface="+mn-lt"/>
                          <a:ea typeface="Arial"/>
                          <a:cs typeface="Arial"/>
                          <a:sym typeface="Arial"/>
                        </a:rPr>
                        <a:t>May require significant computational resources </a:t>
                      </a:r>
                      <a:endParaRPr lang="en-IN" sz="500" b="1" dirty="0">
                        <a:solidFill>
                          <a:schemeClr val="tx1"/>
                        </a:solidFill>
                        <a:effectLst/>
                        <a:latin typeface="+mn-lt"/>
                        <a:ea typeface="Calibri"/>
                      </a:endParaRPr>
                    </a:p>
                  </a:txBody>
                  <a:tcPr marL="51259" marR="51259" marT="25629" marB="25629"/>
                </a:tc>
                <a:extLst>
                  <a:ext uri="{0D108BD9-81ED-4DB2-BD59-A6C34878D82A}">
                    <a16:rowId xmlns:a16="http://schemas.microsoft.com/office/drawing/2014/main" val="10002"/>
                  </a:ext>
                </a:extLst>
              </a:tr>
              <a:tr h="790300">
                <a:tc>
                  <a:txBody>
                    <a:bodyPr/>
                    <a:lstStyle/>
                    <a:p>
                      <a:pPr algn="just">
                        <a:lnSpc>
                          <a:spcPct val="115000"/>
                        </a:lnSpc>
                        <a:spcAft>
                          <a:spcPts val="0"/>
                        </a:spcAft>
                      </a:pPr>
                      <a:r>
                        <a:rPr lang="en-US" sz="900" dirty="0">
                          <a:solidFill>
                            <a:schemeClr val="tx1"/>
                          </a:solidFill>
                          <a:effectLst/>
                          <a:latin typeface="+mn-lt"/>
                          <a:ea typeface="Calibri"/>
                        </a:rPr>
                        <a:t>3</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US" sz="900" dirty="0">
                          <a:solidFill>
                            <a:schemeClr val="tx1"/>
                          </a:solidFill>
                          <a:effectLst/>
                          <a:latin typeface="+mn-lt"/>
                          <a:ea typeface="Calibri"/>
                        </a:rPr>
                        <a:t>2018</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US" sz="900" b="1" u="sng" dirty="0">
                          <a:solidFill>
                            <a:schemeClr val="tx1"/>
                          </a:solidFill>
                          <a:effectLst/>
                          <a:latin typeface="+mn-lt"/>
                          <a:ea typeface="Calibri"/>
                          <a:hlinkClick r:id="rId5"/>
                        </a:rPr>
                        <a:t>Diagnosis of operational malfunctions and</a:t>
                      </a:r>
                      <a:r>
                        <a:rPr lang="en-US" sz="900" b="1" u="sng" baseline="0" dirty="0">
                          <a:solidFill>
                            <a:schemeClr val="tx1"/>
                          </a:solidFill>
                          <a:effectLst/>
                          <a:latin typeface="+mn-lt"/>
                          <a:ea typeface="Calibri"/>
                          <a:hlinkClick r:id="rId5"/>
                        </a:rPr>
                        <a:t> </a:t>
                      </a:r>
                      <a:r>
                        <a:rPr lang="en-US" sz="900" b="1" u="sng" dirty="0">
                          <a:solidFill>
                            <a:schemeClr val="tx1"/>
                          </a:solidFill>
                          <a:effectLst/>
                          <a:latin typeface="+mn-lt"/>
                          <a:ea typeface="Calibri"/>
                          <a:hlinkClick r:id="rId5"/>
                        </a:rPr>
                        <a:t>failures by the </a:t>
                      </a:r>
                      <a:r>
                        <a:rPr lang="en-US" sz="900" b="1" u="sng" dirty="0" err="1">
                          <a:solidFill>
                            <a:schemeClr val="tx1"/>
                          </a:solidFill>
                          <a:effectLst/>
                          <a:latin typeface="+mn-lt"/>
                          <a:ea typeface="Calibri"/>
                          <a:hlinkClick r:id="rId5"/>
                        </a:rPr>
                        <a:t>fmea</a:t>
                      </a:r>
                      <a:r>
                        <a:rPr lang="en-US" sz="900" b="1" u="sng" dirty="0">
                          <a:solidFill>
                            <a:schemeClr val="tx1"/>
                          </a:solidFill>
                          <a:effectLst/>
                          <a:latin typeface="+mn-lt"/>
                          <a:ea typeface="Calibri"/>
                          <a:hlinkClick r:id="rId5"/>
                        </a:rPr>
                        <a:t> method in the</a:t>
                      </a:r>
                      <a:r>
                        <a:rPr lang="en-US" sz="900" b="1" u="sng" baseline="0" dirty="0">
                          <a:solidFill>
                            <a:schemeClr val="tx1"/>
                          </a:solidFill>
                          <a:effectLst/>
                          <a:latin typeface="+mn-lt"/>
                          <a:ea typeface="Calibri"/>
                          <a:hlinkClick r:id="rId5"/>
                        </a:rPr>
                        <a:t> </a:t>
                      </a:r>
                      <a:r>
                        <a:rPr lang="en-US" sz="900" b="1" u="sng" dirty="0">
                          <a:solidFill>
                            <a:schemeClr val="tx1"/>
                          </a:solidFill>
                          <a:effectLst/>
                          <a:latin typeface="+mn-lt"/>
                          <a:ea typeface="Calibri"/>
                          <a:hlinkClick r:id="rId5"/>
                        </a:rPr>
                        <a:t>industrial robots sector</a:t>
                      </a:r>
                      <a:endParaRPr lang="en-IN" sz="900" b="1" u="sng"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US" sz="900" b="0" i="0" u="none" strike="noStrike" cap="none" dirty="0">
                          <a:solidFill>
                            <a:schemeClr val="tx1"/>
                          </a:solidFill>
                          <a:effectLst/>
                          <a:latin typeface="+mn-lt"/>
                          <a:ea typeface="Arial"/>
                          <a:cs typeface="Arial"/>
                          <a:sym typeface="Arial"/>
                        </a:rPr>
                        <a:t>This</a:t>
                      </a:r>
                      <a:r>
                        <a:rPr lang="en-US" sz="900" b="0" i="0" u="none" strike="noStrike" cap="none" baseline="0" dirty="0">
                          <a:solidFill>
                            <a:schemeClr val="tx1"/>
                          </a:solidFill>
                          <a:effectLst/>
                          <a:latin typeface="+mn-lt"/>
                          <a:ea typeface="Arial"/>
                          <a:cs typeface="Arial"/>
                          <a:sym typeface="Arial"/>
                        </a:rPr>
                        <a:t> </a:t>
                      </a:r>
                      <a:r>
                        <a:rPr lang="en-US" sz="900" b="0" i="0" u="none" strike="noStrike" cap="none" dirty="0">
                          <a:solidFill>
                            <a:schemeClr val="tx1"/>
                          </a:solidFill>
                          <a:effectLst/>
                          <a:latin typeface="+mn-lt"/>
                          <a:ea typeface="Arial"/>
                          <a:cs typeface="Arial"/>
                          <a:sym typeface="Arial"/>
                        </a:rPr>
                        <a:t>presents novel application of Failure Modes and Effects Analysis (FMEA) to assess risks in institutional client order fulfillment within the industrial robots sector, emphasizing a systematic evaluation of failures' importance, risk, and detectability.</a:t>
                      </a:r>
                      <a:endParaRPr lang="en-IN" sz="900" b="0" dirty="0">
                        <a:solidFill>
                          <a:schemeClr val="tx1"/>
                        </a:solidFill>
                        <a:effectLst/>
                        <a:latin typeface="+mn-lt"/>
                        <a:ea typeface="Calibri"/>
                      </a:endParaRPr>
                    </a:p>
                  </a:txBody>
                  <a:tcPr marL="51259" marR="51259" marT="25629" marB="25629"/>
                </a:tc>
                <a:tc>
                  <a:txBody>
                    <a:bodyPr/>
                    <a:lstStyle/>
                    <a:p>
                      <a:pPr algn="ctr">
                        <a:lnSpc>
                          <a:spcPct val="115000"/>
                        </a:lnSpc>
                        <a:spcAft>
                          <a:spcPts val="0"/>
                        </a:spcAft>
                      </a:pPr>
                      <a:r>
                        <a:rPr lang="en-US" sz="900" b="1" i="0" u="none" strike="noStrike" cap="none" dirty="0">
                          <a:solidFill>
                            <a:schemeClr val="tx1"/>
                          </a:solidFill>
                          <a:effectLst/>
                          <a:latin typeface="+mn-lt"/>
                          <a:ea typeface="Arial"/>
                          <a:cs typeface="Arial"/>
                          <a:sym typeface="Arial"/>
                        </a:rPr>
                        <a:t>Incomplete</a:t>
                      </a:r>
                      <a:r>
                        <a:rPr lang="en-US" sz="900" b="1" i="0" u="none" strike="noStrike" cap="none" baseline="0" dirty="0">
                          <a:solidFill>
                            <a:schemeClr val="tx1"/>
                          </a:solidFill>
                          <a:effectLst/>
                          <a:latin typeface="+mn-lt"/>
                          <a:ea typeface="Arial"/>
                          <a:cs typeface="Arial"/>
                          <a:sym typeface="Arial"/>
                        </a:rPr>
                        <a:t> </a:t>
                      </a:r>
                      <a:r>
                        <a:rPr lang="en-US" sz="900" b="1" i="0" u="none" strike="noStrike" cap="none" dirty="0">
                          <a:solidFill>
                            <a:schemeClr val="tx1"/>
                          </a:solidFill>
                          <a:effectLst/>
                          <a:latin typeface="+mn-lt"/>
                          <a:ea typeface="Arial"/>
                          <a:cs typeface="Arial"/>
                          <a:sym typeface="Arial"/>
                        </a:rPr>
                        <a:t>risk assessment for clients.</a:t>
                      </a:r>
                      <a:endParaRPr lang="en-IN" sz="500" b="1" dirty="0">
                        <a:solidFill>
                          <a:schemeClr val="tx1"/>
                        </a:solidFill>
                        <a:effectLst/>
                        <a:latin typeface="+mn-lt"/>
                        <a:ea typeface="Calibri"/>
                      </a:endParaRPr>
                    </a:p>
                  </a:txBody>
                  <a:tcPr marL="51259" marR="51259" marT="25629" marB="25629"/>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921920805"/>
              </p:ext>
            </p:extLst>
          </p:nvPr>
        </p:nvGraphicFramePr>
        <p:xfrm>
          <a:off x="827584" y="522921"/>
          <a:ext cx="7416824" cy="4065053"/>
        </p:xfrm>
        <a:graphic>
          <a:graphicData uri="http://schemas.openxmlformats.org/drawingml/2006/table">
            <a:tbl>
              <a:tblPr firstRow="1" firstCol="1" bandRow="1">
                <a:tableStyleId>{18A3E9DE-EBC2-4BCE-8E83-F62B60D0B06D}</a:tableStyleId>
              </a:tblPr>
              <a:tblGrid>
                <a:gridCol w="611697">
                  <a:extLst>
                    <a:ext uri="{9D8B030D-6E8A-4147-A177-3AD203B41FA5}">
                      <a16:colId xmlns:a16="http://schemas.microsoft.com/office/drawing/2014/main" val="20000"/>
                    </a:ext>
                  </a:extLst>
                </a:gridCol>
                <a:gridCol w="994007">
                  <a:extLst>
                    <a:ext uri="{9D8B030D-6E8A-4147-A177-3AD203B41FA5}">
                      <a16:colId xmlns:a16="http://schemas.microsoft.com/office/drawing/2014/main" val="20001"/>
                    </a:ext>
                  </a:extLst>
                </a:gridCol>
                <a:gridCol w="2523250">
                  <a:extLst>
                    <a:ext uri="{9D8B030D-6E8A-4147-A177-3AD203B41FA5}">
                      <a16:colId xmlns:a16="http://schemas.microsoft.com/office/drawing/2014/main" val="20002"/>
                    </a:ext>
                  </a:extLst>
                </a:gridCol>
                <a:gridCol w="1804505">
                  <a:extLst>
                    <a:ext uri="{9D8B030D-6E8A-4147-A177-3AD203B41FA5}">
                      <a16:colId xmlns:a16="http://schemas.microsoft.com/office/drawing/2014/main" val="20003"/>
                    </a:ext>
                  </a:extLst>
                </a:gridCol>
                <a:gridCol w="1483365">
                  <a:extLst>
                    <a:ext uri="{9D8B030D-6E8A-4147-A177-3AD203B41FA5}">
                      <a16:colId xmlns:a16="http://schemas.microsoft.com/office/drawing/2014/main" val="20004"/>
                    </a:ext>
                  </a:extLst>
                </a:gridCol>
              </a:tblGrid>
              <a:tr h="655787">
                <a:tc>
                  <a:txBody>
                    <a:bodyPr/>
                    <a:lstStyle/>
                    <a:p>
                      <a:pPr algn="just">
                        <a:lnSpc>
                          <a:spcPct val="115000"/>
                        </a:lnSpc>
                        <a:spcAft>
                          <a:spcPts val="0"/>
                        </a:spcAft>
                      </a:pPr>
                      <a:r>
                        <a:rPr lang="en-US" sz="900" dirty="0">
                          <a:solidFill>
                            <a:schemeClr val="tx1"/>
                          </a:solidFill>
                          <a:effectLst/>
                          <a:latin typeface="+mn-lt"/>
                          <a:ea typeface="Calibri"/>
                        </a:rPr>
                        <a:t>4</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IN" sz="900" dirty="0">
                          <a:solidFill>
                            <a:schemeClr val="tx1"/>
                          </a:solidFill>
                          <a:effectLst/>
                          <a:latin typeface="+mn-lt"/>
                          <a:ea typeface="Times New Roman"/>
                        </a:rPr>
                        <a:t>2018</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IN" sz="900" b="1" u="sng" dirty="0">
                          <a:solidFill>
                            <a:schemeClr val="tx1"/>
                          </a:solidFill>
                          <a:effectLst/>
                          <a:latin typeface="+mn-lt"/>
                          <a:ea typeface="Times New Roman"/>
                          <a:hlinkClick r:id="rId3"/>
                        </a:rPr>
                        <a:t>An Ensemble Oversampling Model for Class Imbalance Problem in Software Defect Prediction</a:t>
                      </a:r>
                      <a:endParaRPr lang="en-IN" sz="900" b="1" u="sng"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b="0" i="0" u="none" strike="noStrike" cap="none" dirty="0">
                          <a:solidFill>
                            <a:schemeClr val="tx1"/>
                          </a:solidFill>
                          <a:effectLst/>
                          <a:latin typeface="+mn-lt"/>
                          <a:ea typeface="Arial"/>
                          <a:cs typeface="Arial"/>
                          <a:sym typeface="Arial"/>
                        </a:rPr>
                        <a:t>The abstract highlights the challenge of class imbalance in fault detection models for software systems ,the importance of addressing this issue to prevent costly errors in real-world applications.</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IN" sz="900" b="1" dirty="0">
                          <a:solidFill>
                            <a:schemeClr val="tx1"/>
                          </a:solidFill>
                          <a:effectLst/>
                          <a:latin typeface="+mn-lt"/>
                          <a:ea typeface="Times New Roman"/>
                        </a:rPr>
                        <a:t>Inaccuracy of interpretation of data.</a:t>
                      </a:r>
                      <a:endParaRPr lang="en-IN" sz="900" b="1" dirty="0">
                        <a:solidFill>
                          <a:schemeClr val="tx1"/>
                        </a:solidFill>
                        <a:effectLst/>
                        <a:latin typeface="+mn-lt"/>
                        <a:ea typeface="Calibri"/>
                      </a:endParaRPr>
                    </a:p>
                  </a:txBody>
                  <a:tcPr marL="95250" marR="95250" marT="47625" marB="47625"/>
                </a:tc>
                <a:extLst>
                  <a:ext uri="{0D108BD9-81ED-4DB2-BD59-A6C34878D82A}">
                    <a16:rowId xmlns:a16="http://schemas.microsoft.com/office/drawing/2014/main" val="10000"/>
                  </a:ext>
                </a:extLst>
              </a:tr>
              <a:tr h="1010684">
                <a:tc>
                  <a:txBody>
                    <a:bodyPr/>
                    <a:lstStyle/>
                    <a:p>
                      <a:pPr algn="just">
                        <a:lnSpc>
                          <a:spcPct val="115000"/>
                        </a:lnSpc>
                        <a:spcAft>
                          <a:spcPts val="0"/>
                        </a:spcAft>
                      </a:pPr>
                      <a:r>
                        <a:rPr lang="en-US" sz="900" dirty="0">
                          <a:solidFill>
                            <a:schemeClr val="tx1"/>
                          </a:solidFill>
                          <a:effectLst/>
                          <a:latin typeface="+mn-lt"/>
                          <a:ea typeface="Calibri"/>
                        </a:rPr>
                        <a:t>5</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IN" sz="900" dirty="0">
                          <a:solidFill>
                            <a:schemeClr val="tx1"/>
                          </a:solidFill>
                          <a:effectLst/>
                          <a:latin typeface="+mn-lt"/>
                        </a:rPr>
                        <a:t>2019</a:t>
                      </a:r>
                      <a:endParaRPr lang="en-IN" sz="900" dirty="0">
                        <a:solidFill>
                          <a:schemeClr val="tx1"/>
                        </a:solidFill>
                        <a:effectLst/>
                        <a:latin typeface="+mn-lt"/>
                        <a:ea typeface="Calibri"/>
                      </a:endParaRPr>
                    </a:p>
                  </a:txBody>
                  <a:tcPr marL="51259" marR="51259" marT="25629" marB="25629"/>
                </a:tc>
                <a:tc>
                  <a:txBody>
                    <a:bodyPr/>
                    <a:lstStyle/>
                    <a:p>
                      <a:r>
                        <a:rPr lang="en-US" sz="900" b="1" dirty="0">
                          <a:latin typeface="+mn-lt"/>
                          <a:hlinkClick r:id="rId4"/>
                        </a:rPr>
                        <a:t>Fault Detection and State Estimation In Robotic Automatic Control Using Machine Learning</a:t>
                      </a:r>
                      <a:endParaRPr lang="en-US" sz="900" b="1" dirty="0">
                        <a:latin typeface="+mn-lt"/>
                      </a:endParaRPr>
                    </a:p>
                  </a:txBody>
                  <a:tcPr marL="51259" marR="51259" marT="25629" marB="25629"/>
                </a:tc>
                <a:tc>
                  <a:txBody>
                    <a:bodyPr/>
                    <a:lstStyle/>
                    <a:p>
                      <a:pPr algn="just">
                        <a:lnSpc>
                          <a:spcPct val="115000"/>
                        </a:lnSpc>
                        <a:spcAft>
                          <a:spcPts val="0"/>
                        </a:spcAft>
                      </a:pPr>
                      <a:r>
                        <a:rPr lang="en-US" sz="900" dirty="0">
                          <a:solidFill>
                            <a:schemeClr val="tx1"/>
                          </a:solidFill>
                          <a:effectLst/>
                          <a:latin typeface="+mn-lt"/>
                          <a:ea typeface="Calibri"/>
                        </a:rPr>
                        <a:t>The system integrates various sensors like cameras, force sensors, and joint encoders to capture multimodal data (visual, force, and movement information) during feeding.</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US" sz="900" b="1" dirty="0">
                          <a:solidFill>
                            <a:schemeClr val="tx1"/>
                          </a:solidFill>
                          <a:effectLst/>
                          <a:latin typeface="+mn-lt"/>
                          <a:ea typeface="Calibri"/>
                        </a:rPr>
                        <a:t> More challenging due to the complex nature of deep learning models.</a:t>
                      </a:r>
                      <a:endParaRPr lang="en-IN" sz="900" b="1" dirty="0">
                        <a:solidFill>
                          <a:schemeClr val="tx1"/>
                        </a:solidFill>
                        <a:effectLst/>
                        <a:latin typeface="+mn-lt"/>
                        <a:ea typeface="Calibri"/>
                      </a:endParaRPr>
                    </a:p>
                  </a:txBody>
                  <a:tcPr marL="51259" marR="51259" marT="25629" marB="25629"/>
                </a:tc>
                <a:extLst>
                  <a:ext uri="{0D108BD9-81ED-4DB2-BD59-A6C34878D82A}">
                    <a16:rowId xmlns:a16="http://schemas.microsoft.com/office/drawing/2014/main" val="10001"/>
                  </a:ext>
                </a:extLst>
              </a:tr>
              <a:tr h="726509">
                <a:tc>
                  <a:txBody>
                    <a:bodyPr/>
                    <a:lstStyle/>
                    <a:p>
                      <a:pPr algn="just">
                        <a:lnSpc>
                          <a:spcPct val="115000"/>
                        </a:lnSpc>
                        <a:spcAft>
                          <a:spcPts val="0"/>
                        </a:spcAft>
                      </a:pPr>
                      <a:r>
                        <a:rPr lang="en-US" sz="900" dirty="0">
                          <a:solidFill>
                            <a:schemeClr val="tx1"/>
                          </a:solidFill>
                          <a:effectLst/>
                          <a:latin typeface="+mn-lt"/>
                          <a:ea typeface="Calibri"/>
                        </a:rPr>
                        <a:t>6</a:t>
                      </a:r>
                      <a:endParaRPr lang="en-IN" sz="900" dirty="0">
                        <a:solidFill>
                          <a:schemeClr val="tx1"/>
                        </a:solidFill>
                        <a:effectLst/>
                        <a:latin typeface="+mn-lt"/>
                        <a:ea typeface="Calibri"/>
                      </a:endParaRPr>
                    </a:p>
                  </a:txBody>
                  <a:tcPr marL="51259" marR="51259" marT="25629" marB="25629"/>
                </a:tc>
                <a:tc>
                  <a:txBody>
                    <a:bodyPr/>
                    <a:lstStyle/>
                    <a:p>
                      <a:r>
                        <a:rPr lang="en-US" sz="900" dirty="0">
                          <a:solidFill>
                            <a:schemeClr val="tx1"/>
                          </a:solidFill>
                          <a:latin typeface="+mn-lt"/>
                        </a:rPr>
                        <a:t>2019</a:t>
                      </a:r>
                      <a:endParaRPr lang="en-IN" sz="900" dirty="0">
                        <a:solidFill>
                          <a:schemeClr val="tx1"/>
                        </a:solidFill>
                        <a:latin typeface="+mn-lt"/>
                      </a:endParaRPr>
                    </a:p>
                  </a:txBody>
                  <a:tcPr marL="51259" marR="51259" marT="25629" marB="25629"/>
                </a:tc>
                <a:tc>
                  <a:txBody>
                    <a:bodyPr/>
                    <a:lstStyle/>
                    <a:p>
                      <a:r>
                        <a:rPr lang="en-US" sz="900" b="1" u="sng" dirty="0">
                          <a:solidFill>
                            <a:schemeClr val="tx1"/>
                          </a:solidFill>
                          <a:latin typeface="+mn-lt"/>
                          <a:hlinkClick r:id="rId5"/>
                        </a:rPr>
                        <a:t>An Unsupervised Reconstruction-Based Fault</a:t>
                      </a:r>
                      <a:r>
                        <a:rPr lang="en-US" sz="900" b="1" u="sng" baseline="0" dirty="0">
                          <a:solidFill>
                            <a:schemeClr val="tx1"/>
                          </a:solidFill>
                          <a:latin typeface="+mn-lt"/>
                          <a:hlinkClick r:id="rId5"/>
                        </a:rPr>
                        <a:t> </a:t>
                      </a:r>
                      <a:r>
                        <a:rPr lang="en-US" sz="900" b="1" u="sng" dirty="0">
                          <a:solidFill>
                            <a:schemeClr val="tx1"/>
                          </a:solidFill>
                          <a:latin typeface="+mn-lt"/>
                          <a:hlinkClick r:id="rId5"/>
                        </a:rPr>
                        <a:t>Detection Algorithm for Maritime Components</a:t>
                      </a:r>
                      <a:endParaRPr lang="en-IN" sz="900" b="1" u="sng" dirty="0">
                        <a:solidFill>
                          <a:schemeClr val="tx1"/>
                        </a:solidFill>
                        <a:latin typeface="+mn-lt"/>
                      </a:endParaRPr>
                    </a:p>
                  </a:txBody>
                  <a:tcPr marL="51259" marR="51259" marT="25629" marB="25629"/>
                </a:tc>
                <a:tc>
                  <a:txBody>
                    <a:bodyPr/>
                    <a:lstStyle/>
                    <a:p>
                      <a:pPr algn="just">
                        <a:lnSpc>
                          <a:spcPct val="115000"/>
                        </a:lnSpc>
                        <a:spcAft>
                          <a:spcPts val="0"/>
                        </a:spcAft>
                      </a:pPr>
                      <a:r>
                        <a:rPr lang="en-US" sz="900" dirty="0">
                          <a:solidFill>
                            <a:schemeClr val="tx1"/>
                          </a:solidFill>
                          <a:effectLst/>
                          <a:latin typeface="+mn-lt"/>
                          <a:ea typeface="Calibri"/>
                        </a:rPr>
                        <a:t>The paper proposes an unsupervised fault detection algorithm for ship systems, validated on real operational data, suitable for pure data-driven diagnostics in</a:t>
                      </a:r>
                      <a:r>
                        <a:rPr lang="en-US" sz="900" baseline="0" dirty="0">
                          <a:solidFill>
                            <a:schemeClr val="tx1"/>
                          </a:solidFill>
                          <a:effectLst/>
                          <a:latin typeface="+mn-lt"/>
                          <a:ea typeface="Calibri"/>
                        </a:rPr>
                        <a:t> </a:t>
                      </a:r>
                      <a:r>
                        <a:rPr lang="en-US" sz="900" dirty="0">
                          <a:solidFill>
                            <a:schemeClr val="tx1"/>
                          </a:solidFill>
                          <a:effectLst/>
                          <a:latin typeface="+mn-lt"/>
                          <a:ea typeface="Calibri"/>
                        </a:rPr>
                        <a:t>health management (PHM) systems.</a:t>
                      </a:r>
                      <a:endParaRPr lang="en-IN" sz="900" dirty="0">
                        <a:solidFill>
                          <a:schemeClr val="tx1"/>
                        </a:solidFill>
                        <a:effectLst/>
                        <a:latin typeface="+mn-lt"/>
                        <a:ea typeface="Calibri"/>
                      </a:endParaRPr>
                    </a:p>
                  </a:txBody>
                  <a:tcPr marL="51259" marR="51259" marT="25629" marB="25629"/>
                </a:tc>
                <a:tc>
                  <a:txBody>
                    <a:bodyPr/>
                    <a:lstStyle/>
                    <a:p>
                      <a:pPr algn="just">
                        <a:lnSpc>
                          <a:spcPct val="115000"/>
                        </a:lnSpc>
                        <a:spcAft>
                          <a:spcPts val="0"/>
                        </a:spcAft>
                      </a:pPr>
                      <a:r>
                        <a:rPr lang="en-US" sz="900" b="1" dirty="0">
                          <a:solidFill>
                            <a:schemeClr val="tx1"/>
                          </a:solidFill>
                          <a:effectLst/>
                          <a:latin typeface="+mn-lt"/>
                          <a:ea typeface="Calibri"/>
                        </a:rPr>
                        <a:t>The complexity of maritime systems or the volume of data increases.</a:t>
                      </a:r>
                      <a:endParaRPr lang="en-IN" sz="900" b="1" dirty="0">
                        <a:solidFill>
                          <a:schemeClr val="tx1"/>
                        </a:solidFill>
                        <a:effectLst/>
                        <a:latin typeface="+mn-lt"/>
                        <a:ea typeface="Calibri"/>
                      </a:endParaRPr>
                    </a:p>
                  </a:txBody>
                  <a:tcPr marL="51259" marR="51259" marT="25629" marB="25629"/>
                </a:tc>
                <a:extLst>
                  <a:ext uri="{0D108BD9-81ED-4DB2-BD59-A6C34878D82A}">
                    <a16:rowId xmlns:a16="http://schemas.microsoft.com/office/drawing/2014/main" val="10002"/>
                  </a:ext>
                </a:extLst>
              </a:tr>
              <a:tr h="726509">
                <a:tc>
                  <a:txBody>
                    <a:bodyPr/>
                    <a:lstStyle/>
                    <a:p>
                      <a:pPr algn="just">
                        <a:lnSpc>
                          <a:spcPct val="115000"/>
                        </a:lnSpc>
                        <a:spcAft>
                          <a:spcPts val="0"/>
                        </a:spcAft>
                      </a:pPr>
                      <a:r>
                        <a:rPr lang="en-US" sz="900" dirty="0">
                          <a:solidFill>
                            <a:schemeClr val="tx1"/>
                          </a:solidFill>
                          <a:effectLst/>
                          <a:latin typeface="+mn-lt"/>
                          <a:ea typeface="Calibri"/>
                        </a:rPr>
                        <a:t>7</a:t>
                      </a:r>
                      <a:endParaRPr lang="en-IN" sz="900" dirty="0">
                        <a:solidFill>
                          <a:schemeClr val="tx1"/>
                        </a:solidFill>
                        <a:effectLst/>
                        <a:latin typeface="+mn-lt"/>
                        <a:ea typeface="Calibri"/>
                      </a:endParaRPr>
                    </a:p>
                  </a:txBody>
                  <a:tcPr marL="51259" marR="51259" marT="25629" marB="25629"/>
                </a:tc>
                <a:tc>
                  <a:txBody>
                    <a:bodyPr/>
                    <a:lstStyle/>
                    <a:p>
                      <a:r>
                        <a:rPr lang="en-US" sz="900" dirty="0">
                          <a:solidFill>
                            <a:schemeClr val="tx1"/>
                          </a:solidFill>
                          <a:latin typeface="+mn-lt"/>
                        </a:rPr>
                        <a:t>2021</a:t>
                      </a:r>
                      <a:endParaRPr lang="en-IN" sz="900" dirty="0">
                        <a:solidFill>
                          <a:schemeClr val="tx1"/>
                        </a:solidFill>
                        <a:latin typeface="+mn-lt"/>
                      </a:endParaRPr>
                    </a:p>
                  </a:txBody>
                  <a:tcPr marL="51259" marR="51259" marT="25629" marB="25629"/>
                </a:tc>
                <a:tc>
                  <a:txBody>
                    <a:bodyPr/>
                    <a:lstStyle/>
                    <a:p>
                      <a:r>
                        <a:rPr lang="en-US" sz="900" b="1" u="sng" dirty="0">
                          <a:solidFill>
                            <a:schemeClr val="tx1"/>
                          </a:solidFill>
                          <a:latin typeface="+mn-lt"/>
                          <a:hlinkClick r:id="rId6"/>
                        </a:rPr>
                        <a:t>Vision-Based Fault Action Detection for</a:t>
                      </a:r>
                    </a:p>
                    <a:p>
                      <a:r>
                        <a:rPr lang="en-US" sz="900" b="1" u="sng" dirty="0">
                          <a:solidFill>
                            <a:schemeClr val="tx1"/>
                          </a:solidFill>
                          <a:latin typeface="+mn-lt"/>
                          <a:hlinkClick r:id="rId6"/>
                        </a:rPr>
                        <a:t>Industrial Robots</a:t>
                      </a:r>
                      <a:endParaRPr lang="en-IN" sz="900" b="1" u="sng" dirty="0">
                        <a:solidFill>
                          <a:schemeClr val="tx1"/>
                        </a:solidFill>
                        <a:latin typeface="+mn-lt"/>
                      </a:endParaRPr>
                    </a:p>
                    <a:p>
                      <a:endParaRPr lang="en-IN" sz="900" b="1" u="sng" dirty="0">
                        <a:solidFill>
                          <a:schemeClr val="tx1"/>
                        </a:solidFill>
                        <a:latin typeface="+mn-lt"/>
                      </a:endParaRPr>
                    </a:p>
                  </a:txBody>
                  <a:tcPr marL="51259" marR="51259" marT="25629" marB="25629"/>
                </a:tc>
                <a:tc>
                  <a:txBody>
                    <a:bodyPr/>
                    <a:lstStyle/>
                    <a:p>
                      <a:pPr algn="just">
                        <a:lnSpc>
                          <a:spcPct val="115000"/>
                        </a:lnSpc>
                        <a:spcAft>
                          <a:spcPts val="0"/>
                        </a:spcAft>
                      </a:pPr>
                      <a:r>
                        <a:rPr lang="en-US" sz="900" dirty="0">
                          <a:solidFill>
                            <a:schemeClr val="tx1"/>
                          </a:solidFill>
                          <a:effectLst/>
                          <a:latin typeface="+mn-lt"/>
                          <a:ea typeface="Calibri"/>
                        </a:rPr>
                        <a:t>This</a:t>
                      </a:r>
                      <a:r>
                        <a:rPr lang="en-US" sz="900" baseline="0" dirty="0">
                          <a:solidFill>
                            <a:schemeClr val="tx1"/>
                          </a:solidFill>
                          <a:effectLst/>
                          <a:latin typeface="+mn-lt"/>
                          <a:ea typeface="Calibri"/>
                        </a:rPr>
                        <a:t> paper</a:t>
                      </a:r>
                      <a:r>
                        <a:rPr lang="en-US" sz="900" dirty="0">
                          <a:solidFill>
                            <a:schemeClr val="tx1"/>
                          </a:solidFill>
                          <a:effectLst/>
                          <a:latin typeface="+mn-lt"/>
                          <a:ea typeface="Calibri"/>
                        </a:rPr>
                        <a:t> method relies on analyzing video footage of the robot's operation to identify abnormal movements.</a:t>
                      </a:r>
                      <a:endParaRPr lang="en-IN" sz="900" dirty="0">
                        <a:solidFill>
                          <a:schemeClr val="tx1"/>
                        </a:solidFill>
                        <a:effectLst/>
                        <a:latin typeface="+mn-lt"/>
                        <a:ea typeface="Calibri"/>
                      </a:endParaRPr>
                    </a:p>
                  </a:txBody>
                  <a:tcPr marL="51259" marR="51259" marT="25629" marB="25629"/>
                </a:tc>
                <a:tc>
                  <a:txBody>
                    <a:bodyPr/>
                    <a:lstStyle/>
                    <a:p>
                      <a:pPr algn="ctr">
                        <a:lnSpc>
                          <a:spcPct val="115000"/>
                        </a:lnSpc>
                        <a:spcAft>
                          <a:spcPts val="0"/>
                        </a:spcAft>
                      </a:pPr>
                      <a:r>
                        <a:rPr lang="en-US" sz="900" b="1" dirty="0">
                          <a:solidFill>
                            <a:schemeClr val="tx1"/>
                          </a:solidFill>
                          <a:effectLst/>
                          <a:latin typeface="+mn-lt"/>
                          <a:ea typeface="Calibri"/>
                        </a:rPr>
                        <a:t>Computational cost: Real-time video analysis requiring powerful hardware.</a:t>
                      </a:r>
                      <a:endParaRPr lang="en-IN" sz="900" b="1" dirty="0">
                        <a:solidFill>
                          <a:schemeClr val="tx1"/>
                        </a:solidFill>
                        <a:effectLst/>
                        <a:latin typeface="+mn-lt"/>
                        <a:ea typeface="Calibri"/>
                      </a:endParaRPr>
                    </a:p>
                  </a:txBody>
                  <a:tcPr marL="51259" marR="51259" marT="25629" marB="25629"/>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02266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19869433"/>
              </p:ext>
            </p:extLst>
          </p:nvPr>
        </p:nvGraphicFramePr>
        <p:xfrm>
          <a:off x="827584" y="771550"/>
          <a:ext cx="6984775" cy="3634198"/>
        </p:xfrm>
        <a:graphic>
          <a:graphicData uri="http://schemas.openxmlformats.org/drawingml/2006/table">
            <a:tbl>
              <a:tblPr firstRow="1" firstCol="1" bandRow="1">
                <a:tableStyleId>{18A3E9DE-EBC2-4BCE-8E83-F62B60D0B06D}</a:tableStyleId>
              </a:tblPr>
              <a:tblGrid>
                <a:gridCol w="576064">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1699388">
                  <a:extLst>
                    <a:ext uri="{9D8B030D-6E8A-4147-A177-3AD203B41FA5}">
                      <a16:colId xmlns:a16="http://schemas.microsoft.com/office/drawing/2014/main" val="20003"/>
                    </a:ext>
                  </a:extLst>
                </a:gridCol>
                <a:gridCol w="1396955">
                  <a:extLst>
                    <a:ext uri="{9D8B030D-6E8A-4147-A177-3AD203B41FA5}">
                      <a16:colId xmlns:a16="http://schemas.microsoft.com/office/drawing/2014/main" val="20004"/>
                    </a:ext>
                  </a:extLst>
                </a:gridCol>
              </a:tblGrid>
              <a:tr h="655787">
                <a:tc>
                  <a:txBody>
                    <a:bodyPr/>
                    <a:lstStyle/>
                    <a:p>
                      <a:pPr algn="just">
                        <a:lnSpc>
                          <a:spcPct val="115000"/>
                        </a:lnSpc>
                        <a:spcAft>
                          <a:spcPts val="0"/>
                        </a:spcAft>
                      </a:pPr>
                      <a:r>
                        <a:rPr lang="en-US" sz="900" dirty="0">
                          <a:solidFill>
                            <a:schemeClr val="tx1"/>
                          </a:solidFill>
                          <a:effectLst/>
                          <a:latin typeface="+mn-lt"/>
                          <a:ea typeface="Calibri"/>
                        </a:rPr>
                        <a:t>8</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dirty="0">
                          <a:solidFill>
                            <a:schemeClr val="tx1"/>
                          </a:solidFill>
                          <a:effectLst/>
                          <a:latin typeface="+mn-lt"/>
                          <a:ea typeface="Calibri"/>
                        </a:rPr>
                        <a:t>2021</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b="1" u="sng" dirty="0">
                          <a:solidFill>
                            <a:schemeClr val="tx1"/>
                          </a:solidFill>
                          <a:effectLst/>
                          <a:latin typeface="+mn-lt"/>
                          <a:ea typeface="Calibri"/>
                          <a:hlinkClick r:id="rId3"/>
                        </a:rPr>
                        <a:t>Fault Diagnosis Method for Industrial Robots Based on DBN Joint</a:t>
                      </a:r>
                    </a:p>
                    <a:p>
                      <a:pPr algn="just">
                        <a:lnSpc>
                          <a:spcPct val="115000"/>
                        </a:lnSpc>
                        <a:spcAft>
                          <a:spcPts val="0"/>
                        </a:spcAft>
                      </a:pPr>
                      <a:r>
                        <a:rPr lang="en-US" sz="900" b="1" u="sng" dirty="0">
                          <a:solidFill>
                            <a:schemeClr val="tx1"/>
                          </a:solidFill>
                          <a:effectLst/>
                          <a:latin typeface="+mn-lt"/>
                          <a:ea typeface="Calibri"/>
                          <a:hlinkClick r:id="rId3"/>
                        </a:rPr>
                        <a:t>Information Fusion Technology</a:t>
                      </a:r>
                      <a:endParaRPr lang="en-IN" sz="900" b="1" u="sng"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dirty="0">
                          <a:solidFill>
                            <a:schemeClr val="tx1"/>
                          </a:solidFill>
                          <a:effectLst/>
                          <a:latin typeface="+mn-lt"/>
                          <a:ea typeface="Calibri"/>
                        </a:rPr>
                        <a:t>The paper introduces a fault diagnosis method for industrial robots, leveraging DBN joint information fusion technology, achieving a accuracy in testing</a:t>
                      </a:r>
                      <a:r>
                        <a:rPr lang="en-US" sz="900" baseline="0" dirty="0">
                          <a:solidFill>
                            <a:schemeClr val="tx1"/>
                          </a:solidFill>
                          <a:effectLst/>
                          <a:latin typeface="+mn-lt"/>
                          <a:ea typeface="Calibri"/>
                        </a:rPr>
                        <a:t> </a:t>
                      </a:r>
                      <a:r>
                        <a:rPr lang="en-US" sz="900" dirty="0">
                          <a:solidFill>
                            <a:schemeClr val="tx1"/>
                          </a:solidFill>
                          <a:effectLst/>
                          <a:latin typeface="+mn-lt"/>
                          <a:ea typeface="Calibri"/>
                        </a:rPr>
                        <a:t>, suitable for diagnosing multiple faults in joint bearings.</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b="1" dirty="0">
                          <a:solidFill>
                            <a:schemeClr val="tx1"/>
                          </a:solidFill>
                          <a:effectLst/>
                          <a:latin typeface="+mn-lt"/>
                          <a:ea typeface="Calibri"/>
                        </a:rPr>
                        <a:t>Implementing DBN joint information fusion technology can be complex.</a:t>
                      </a:r>
                      <a:endParaRPr lang="en-IN" sz="900" b="1" dirty="0">
                        <a:solidFill>
                          <a:schemeClr val="tx1"/>
                        </a:solidFill>
                        <a:effectLst/>
                        <a:latin typeface="+mn-lt"/>
                        <a:ea typeface="Calibri"/>
                      </a:endParaRPr>
                    </a:p>
                  </a:txBody>
                  <a:tcPr marL="95250" marR="95250" marT="47625" marB="47625"/>
                </a:tc>
                <a:extLst>
                  <a:ext uri="{0D108BD9-81ED-4DB2-BD59-A6C34878D82A}">
                    <a16:rowId xmlns:a16="http://schemas.microsoft.com/office/drawing/2014/main" val="10000"/>
                  </a:ext>
                </a:extLst>
              </a:tr>
              <a:tr h="1104612">
                <a:tc>
                  <a:txBody>
                    <a:bodyPr/>
                    <a:lstStyle/>
                    <a:p>
                      <a:pPr algn="just">
                        <a:lnSpc>
                          <a:spcPct val="115000"/>
                        </a:lnSpc>
                        <a:spcAft>
                          <a:spcPts val="0"/>
                        </a:spcAft>
                      </a:pPr>
                      <a:r>
                        <a:rPr lang="en-US" sz="900" dirty="0">
                          <a:solidFill>
                            <a:schemeClr val="tx1"/>
                          </a:solidFill>
                          <a:effectLst/>
                          <a:latin typeface="+mn-lt"/>
                          <a:ea typeface="Calibri"/>
                        </a:rPr>
                        <a:t>9</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dirty="0">
                          <a:solidFill>
                            <a:schemeClr val="tx1"/>
                          </a:solidFill>
                          <a:effectLst/>
                          <a:latin typeface="+mn-lt"/>
                          <a:ea typeface="Calibri"/>
                        </a:rPr>
                        <a:t>2023</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b="1" u="sng" dirty="0">
                          <a:solidFill>
                            <a:schemeClr val="tx1"/>
                          </a:solidFill>
                          <a:effectLst/>
                          <a:latin typeface="+mn-lt"/>
                          <a:ea typeface="Calibri"/>
                          <a:hlinkClick r:id="rId4"/>
                        </a:rPr>
                        <a:t>Retracted: Robot Fault Detection Based on Big Data</a:t>
                      </a:r>
                      <a:endParaRPr lang="en-IN" sz="900" b="1" u="sng"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dirty="0">
                          <a:solidFill>
                            <a:schemeClr val="tx1"/>
                          </a:solidFill>
                          <a:effectLst/>
                          <a:latin typeface="+mn-lt"/>
                          <a:ea typeface="Calibri"/>
                        </a:rPr>
                        <a:t>The author introduces a robot electrical fault detection and diagnosis, showing higher accuracy rates compared to other expert</a:t>
                      </a:r>
                      <a:r>
                        <a:rPr lang="en-US" sz="900" baseline="0" dirty="0">
                          <a:solidFill>
                            <a:schemeClr val="tx1"/>
                          </a:solidFill>
                          <a:effectLst/>
                          <a:latin typeface="+mn-lt"/>
                          <a:ea typeface="Calibri"/>
                        </a:rPr>
                        <a:t> </a:t>
                      </a:r>
                      <a:r>
                        <a:rPr lang="en-US" sz="900" dirty="0">
                          <a:solidFill>
                            <a:schemeClr val="tx1"/>
                          </a:solidFill>
                          <a:effectLst/>
                          <a:latin typeface="+mn-lt"/>
                          <a:ea typeface="Calibri"/>
                        </a:rPr>
                        <a:t>system</a:t>
                      </a:r>
                      <a:r>
                        <a:rPr lang="en-US" sz="900" baseline="0" dirty="0">
                          <a:solidFill>
                            <a:schemeClr val="tx1"/>
                          </a:solidFill>
                          <a:effectLst/>
                          <a:latin typeface="+mn-lt"/>
                          <a:ea typeface="Calibri"/>
                        </a:rPr>
                        <a:t> </a:t>
                      </a:r>
                      <a:r>
                        <a:rPr lang="en-US" sz="900" dirty="0">
                          <a:solidFill>
                            <a:schemeClr val="tx1"/>
                          </a:solidFill>
                          <a:effectLst/>
                          <a:latin typeface="+mn-lt"/>
                          <a:ea typeface="Calibri"/>
                        </a:rPr>
                        <a:t>based methods.</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b="1" dirty="0">
                          <a:solidFill>
                            <a:schemeClr val="tx1"/>
                          </a:solidFill>
                          <a:effectLst/>
                          <a:latin typeface="+mn-lt"/>
                          <a:ea typeface="Calibri"/>
                        </a:rPr>
                        <a:t>Data is not properly cleaned or pre-processed.</a:t>
                      </a:r>
                      <a:endParaRPr lang="en-IN" sz="900" b="1" dirty="0">
                        <a:solidFill>
                          <a:schemeClr val="tx1"/>
                        </a:solidFill>
                        <a:effectLst/>
                        <a:latin typeface="+mn-lt"/>
                        <a:ea typeface="Calibri"/>
                      </a:endParaRPr>
                    </a:p>
                  </a:txBody>
                  <a:tcPr marL="95250" marR="95250" marT="47625" marB="47625"/>
                </a:tc>
                <a:extLst>
                  <a:ext uri="{0D108BD9-81ED-4DB2-BD59-A6C34878D82A}">
                    <a16:rowId xmlns:a16="http://schemas.microsoft.com/office/drawing/2014/main" val="10001"/>
                  </a:ext>
                </a:extLst>
              </a:tr>
              <a:tr h="726509">
                <a:tc>
                  <a:txBody>
                    <a:bodyPr/>
                    <a:lstStyle/>
                    <a:p>
                      <a:pPr algn="just">
                        <a:lnSpc>
                          <a:spcPct val="115000"/>
                        </a:lnSpc>
                        <a:spcAft>
                          <a:spcPts val="0"/>
                        </a:spcAft>
                      </a:pPr>
                      <a:r>
                        <a:rPr lang="en-US" sz="900" dirty="0">
                          <a:solidFill>
                            <a:schemeClr val="tx1"/>
                          </a:solidFill>
                          <a:effectLst/>
                          <a:latin typeface="+mn-lt"/>
                          <a:ea typeface="Calibri"/>
                        </a:rPr>
                        <a:t>10</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IN" sz="900" dirty="0">
                          <a:solidFill>
                            <a:schemeClr val="tx1"/>
                          </a:solidFill>
                          <a:effectLst/>
                          <a:latin typeface="+mn-lt"/>
                          <a:ea typeface="Times New Roman"/>
                        </a:rPr>
                        <a:t>2023</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IN" sz="900" b="1" u="sng" dirty="0">
                          <a:solidFill>
                            <a:schemeClr val="tx1"/>
                          </a:solidFill>
                          <a:effectLst/>
                          <a:latin typeface="+mn-lt"/>
                          <a:ea typeface="Times New Roman"/>
                          <a:hlinkClick r:id="rId5"/>
                        </a:rPr>
                        <a:t>Anomaly Detection Using Ensemble Classification and Evidence Theory</a:t>
                      </a:r>
                      <a:endParaRPr lang="en-IN" sz="900" b="1" u="sng"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US" sz="900" dirty="0">
                          <a:solidFill>
                            <a:schemeClr val="tx1"/>
                          </a:solidFill>
                          <a:effectLst/>
                          <a:latin typeface="+mn-lt"/>
                          <a:ea typeface="Calibri"/>
                        </a:rPr>
                        <a:t>This study examines multi-class ensemble classification with cloud services,</a:t>
                      </a:r>
                      <a:r>
                        <a:rPr lang="en-US" sz="900" baseline="0" dirty="0">
                          <a:solidFill>
                            <a:schemeClr val="tx1"/>
                          </a:solidFill>
                          <a:effectLst/>
                          <a:latin typeface="+mn-lt"/>
                          <a:ea typeface="Calibri"/>
                        </a:rPr>
                        <a:t> </a:t>
                      </a:r>
                      <a:r>
                        <a:rPr lang="en-US" sz="900" dirty="0">
                          <a:solidFill>
                            <a:schemeClr val="tx1"/>
                          </a:solidFill>
                          <a:effectLst/>
                          <a:latin typeface="+mn-lt"/>
                          <a:ea typeface="Calibri"/>
                        </a:rPr>
                        <a:t>uncertainty</a:t>
                      </a:r>
                      <a:r>
                        <a:rPr lang="en-US" sz="900" baseline="0" dirty="0">
                          <a:solidFill>
                            <a:schemeClr val="tx1"/>
                          </a:solidFill>
                          <a:effectLst/>
                          <a:latin typeface="+mn-lt"/>
                          <a:ea typeface="Calibri"/>
                        </a:rPr>
                        <a:t> </a:t>
                      </a:r>
                      <a:r>
                        <a:rPr lang="en-US" sz="900" dirty="0">
                          <a:solidFill>
                            <a:schemeClr val="tx1"/>
                          </a:solidFill>
                          <a:effectLst/>
                          <a:latin typeface="+mn-lt"/>
                          <a:ea typeface="Calibri"/>
                        </a:rPr>
                        <a:t>quantification, and proposing an anomaly detection method using evidence theory.</a:t>
                      </a:r>
                      <a:endParaRPr lang="en-IN" sz="900" dirty="0">
                        <a:solidFill>
                          <a:schemeClr val="tx1"/>
                        </a:solidFill>
                        <a:effectLst/>
                        <a:latin typeface="+mn-lt"/>
                        <a:ea typeface="Calibri"/>
                      </a:endParaRPr>
                    </a:p>
                  </a:txBody>
                  <a:tcPr marL="95250" marR="95250" marT="47625" marB="47625"/>
                </a:tc>
                <a:tc>
                  <a:txBody>
                    <a:bodyPr/>
                    <a:lstStyle/>
                    <a:p>
                      <a:pPr algn="just">
                        <a:lnSpc>
                          <a:spcPct val="115000"/>
                        </a:lnSpc>
                        <a:spcAft>
                          <a:spcPts val="0"/>
                        </a:spcAft>
                      </a:pPr>
                      <a:r>
                        <a:rPr lang="en-IN" sz="900" b="1" dirty="0">
                          <a:solidFill>
                            <a:schemeClr val="tx1"/>
                          </a:solidFill>
                          <a:effectLst/>
                          <a:latin typeface="+mn-lt"/>
                          <a:ea typeface="Times New Roman"/>
                        </a:rPr>
                        <a:t>More space required.</a:t>
                      </a:r>
                      <a:endParaRPr lang="en-IN" sz="900" b="1" dirty="0">
                        <a:solidFill>
                          <a:schemeClr val="tx1"/>
                        </a:solidFill>
                        <a:effectLst/>
                        <a:latin typeface="+mn-lt"/>
                        <a:ea typeface="Calibri"/>
                      </a:endParaRPr>
                    </a:p>
                  </a:txBody>
                  <a:tcPr marL="95250" marR="95250" marT="47625" marB="476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148115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9614" y="453901"/>
            <a:ext cx="2977097" cy="461665"/>
          </a:xfrm>
          <a:prstGeom prst="rect">
            <a:avLst/>
          </a:prstGeom>
          <a:noFill/>
        </p:spPr>
        <p:txBody>
          <a:bodyPr wrap="none" rtlCol="0">
            <a:spAutoFit/>
          </a:bodyPr>
          <a:lstStyle/>
          <a:p>
            <a:r>
              <a:rPr lang="en-US" sz="2400" b="1" u="sng" dirty="0">
                <a:solidFill>
                  <a:schemeClr val="accent4">
                    <a:lumMod val="85000"/>
                  </a:schemeClr>
                </a:solidFill>
                <a:latin typeface="Arial Rounded MT Bold" panose="020F0704030504030204" pitchFamily="34" charset="0"/>
              </a:rPr>
              <a:t>EXISTING SYSTEM</a:t>
            </a:r>
            <a:endParaRPr lang="en-IN" sz="2400" b="1" u="sng" dirty="0">
              <a:solidFill>
                <a:schemeClr val="accent4">
                  <a:lumMod val="85000"/>
                </a:schemeClr>
              </a:solidFill>
              <a:latin typeface="Arial Rounded MT Bold" panose="020F0704030504030204" pitchFamily="34" charset="0"/>
            </a:endParaRPr>
          </a:p>
        </p:txBody>
      </p:sp>
      <p:sp>
        <p:nvSpPr>
          <p:cNvPr id="10" name="Rectangle 9"/>
          <p:cNvSpPr/>
          <p:nvPr/>
        </p:nvSpPr>
        <p:spPr>
          <a:xfrm>
            <a:off x="683568" y="1003538"/>
            <a:ext cx="7704856" cy="4016484"/>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500" dirty="0">
                <a:solidFill>
                  <a:schemeClr val="bg1"/>
                </a:solidFill>
              </a:rPr>
              <a:t>The current motor drive control systems in industrial robots utilize traditional algorithms like Proportional-Integral-Derivative(PID) controllers and basic fault detection methods with manual intervention.</a:t>
            </a:r>
          </a:p>
          <a:p>
            <a:pPr marL="285750" indent="-285750" algn="just">
              <a:buClr>
                <a:schemeClr val="bg1"/>
              </a:buClr>
              <a:buFont typeface="Arial" panose="020B0604020202020204" pitchFamily="34" charset="0"/>
              <a:buChar char="•"/>
            </a:pPr>
            <a:r>
              <a:rPr lang="en-US" sz="1500" dirty="0">
                <a:solidFill>
                  <a:schemeClr val="bg1"/>
                </a:solidFill>
              </a:rPr>
              <a:t>These approaches have limitations in real-time fault identification and are time-consuming. </a:t>
            </a:r>
          </a:p>
          <a:p>
            <a:pPr marL="285750" indent="-285750" algn="just">
              <a:buClr>
                <a:schemeClr val="bg1"/>
              </a:buClr>
              <a:buFont typeface="Arial" panose="020B0604020202020204" pitchFamily="34" charset="0"/>
              <a:buChar char="•"/>
            </a:pPr>
            <a:r>
              <a:rPr lang="en-US" sz="1500" dirty="0">
                <a:solidFill>
                  <a:schemeClr val="bg1"/>
                </a:solidFill>
              </a:rPr>
              <a:t>This research proposes the integration of CNN-LSTM-based observers to enhance adaptability and responsiveness, overcoming manual detection shortcomings. The advanced machine learning techniques aim to automate fault detection, ensuring improved reliability in industrial robot systems.</a:t>
            </a:r>
            <a:endParaRPr lang="en-IN" sz="1500" dirty="0">
              <a:solidFill>
                <a:schemeClr val="bg1"/>
              </a:solidFill>
            </a:endParaRPr>
          </a:p>
          <a:p>
            <a:pPr algn="just"/>
            <a:endParaRPr lang="en-US" sz="1500" dirty="0">
              <a:solidFill>
                <a:schemeClr val="bg1"/>
              </a:solidFill>
              <a:latin typeface="Arial Rounded MT Bold" panose="020F0704030504030204" pitchFamily="34" charset="0"/>
            </a:endParaRPr>
          </a:p>
          <a:p>
            <a:r>
              <a:rPr lang="en-US" sz="1500" b="1" dirty="0">
                <a:solidFill>
                  <a:schemeClr val="bg1"/>
                </a:solidFill>
              </a:rPr>
              <a:t>Drawbacks</a:t>
            </a:r>
            <a:r>
              <a:rPr lang="en-US" sz="1500" dirty="0">
                <a:solidFill>
                  <a:schemeClr val="bg1"/>
                </a:solidFill>
              </a:rPr>
              <a:t>:</a:t>
            </a:r>
          </a:p>
          <a:p>
            <a:endParaRPr lang="en-IN" sz="1500" dirty="0">
              <a:solidFill>
                <a:schemeClr val="bg1"/>
              </a:solidFill>
            </a:endParaRPr>
          </a:p>
          <a:p>
            <a:pPr marL="285750" lvl="0" indent="-285750">
              <a:buClr>
                <a:schemeClr val="bg1"/>
              </a:buClr>
              <a:buFont typeface="Wingdings" panose="05000000000000000000" pitchFamily="2" charset="2"/>
              <a:buChar char="q"/>
            </a:pPr>
            <a:r>
              <a:rPr lang="en-US" sz="1500" dirty="0">
                <a:solidFill>
                  <a:schemeClr val="bg1"/>
                </a:solidFill>
              </a:rPr>
              <a:t>Reactive Maintenance</a:t>
            </a:r>
            <a:endParaRPr lang="en-IN" sz="1500" dirty="0">
              <a:solidFill>
                <a:schemeClr val="bg1"/>
              </a:solidFill>
            </a:endParaRPr>
          </a:p>
          <a:p>
            <a:pPr marL="285750" lvl="0" indent="-285750">
              <a:buClr>
                <a:schemeClr val="bg1"/>
              </a:buClr>
              <a:buFont typeface="Wingdings" panose="05000000000000000000" pitchFamily="2" charset="2"/>
              <a:buChar char="q"/>
            </a:pPr>
            <a:r>
              <a:rPr lang="en-US" sz="1500" dirty="0">
                <a:solidFill>
                  <a:schemeClr val="bg1"/>
                </a:solidFill>
              </a:rPr>
              <a:t>Manual Inspection Challenges</a:t>
            </a:r>
            <a:endParaRPr lang="en-IN" sz="1500" dirty="0">
              <a:solidFill>
                <a:schemeClr val="bg1"/>
              </a:solidFill>
            </a:endParaRPr>
          </a:p>
          <a:p>
            <a:pPr marL="285750" lvl="0" indent="-285750">
              <a:buClr>
                <a:schemeClr val="bg1"/>
              </a:buClr>
              <a:buFont typeface="Wingdings" panose="05000000000000000000" pitchFamily="2" charset="2"/>
              <a:buChar char="q"/>
            </a:pPr>
            <a:r>
              <a:rPr lang="en-US" sz="1500" dirty="0">
                <a:solidFill>
                  <a:schemeClr val="bg1"/>
                </a:solidFill>
              </a:rPr>
              <a:t>Limited Data Utilization</a:t>
            </a:r>
            <a:endParaRPr lang="en-IN" sz="1500" dirty="0">
              <a:solidFill>
                <a:schemeClr val="bg1"/>
              </a:solidFill>
            </a:endParaRPr>
          </a:p>
          <a:p>
            <a:pPr marL="285750" lvl="0" indent="-285750">
              <a:buClr>
                <a:schemeClr val="bg1"/>
              </a:buClr>
              <a:buFont typeface="Wingdings" panose="05000000000000000000" pitchFamily="2" charset="2"/>
              <a:buChar char="q"/>
            </a:pPr>
            <a:r>
              <a:rPr lang="en-US" sz="1500" dirty="0">
                <a:solidFill>
                  <a:schemeClr val="bg1"/>
                </a:solidFill>
              </a:rPr>
              <a:t>Inefficiencies and Downtime</a:t>
            </a:r>
            <a:endParaRPr lang="en-IN" sz="1500" dirty="0">
              <a:solidFill>
                <a:schemeClr val="bg1"/>
              </a:solidFill>
            </a:endParaRPr>
          </a:p>
          <a:p>
            <a:pPr algn="just"/>
            <a:endParaRPr lang="en-IN" sz="15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826179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64" y="453901"/>
            <a:ext cx="3275256" cy="461665"/>
          </a:xfrm>
          <a:prstGeom prst="rect">
            <a:avLst/>
          </a:prstGeom>
          <a:noFill/>
        </p:spPr>
        <p:txBody>
          <a:bodyPr wrap="none" rtlCol="0">
            <a:spAutoFit/>
          </a:bodyPr>
          <a:lstStyle/>
          <a:p>
            <a:r>
              <a:rPr lang="en-US" sz="2400" b="1" u="sng" dirty="0">
                <a:solidFill>
                  <a:schemeClr val="accent4">
                    <a:lumMod val="85000"/>
                  </a:schemeClr>
                </a:solidFill>
                <a:latin typeface="Arial Rounded MT Bold" panose="020F0704030504030204" pitchFamily="34" charset="0"/>
              </a:rPr>
              <a:t>PROPOSED SYSTEM</a:t>
            </a:r>
            <a:endParaRPr lang="en-IN" sz="2400" b="1" u="sng" dirty="0">
              <a:solidFill>
                <a:schemeClr val="accent4">
                  <a:lumMod val="85000"/>
                </a:schemeClr>
              </a:solidFill>
              <a:latin typeface="Arial Rounded MT Bold" panose="020F0704030504030204" pitchFamily="34" charset="0"/>
            </a:endParaRPr>
          </a:p>
        </p:txBody>
      </p:sp>
      <p:sp>
        <p:nvSpPr>
          <p:cNvPr id="10" name="Rectangle 9"/>
          <p:cNvSpPr/>
          <p:nvPr/>
        </p:nvSpPr>
        <p:spPr>
          <a:xfrm>
            <a:off x="683568" y="1003538"/>
            <a:ext cx="7704856" cy="4016484"/>
          </a:xfrm>
          <a:prstGeom prst="rect">
            <a:avLst/>
          </a:prstGeom>
        </p:spPr>
        <p:txBody>
          <a:bodyPr wrap="square">
            <a:spAutoFit/>
          </a:bodyPr>
          <a:lstStyle/>
          <a:p>
            <a:pPr marL="285750" indent="-285750" algn="just">
              <a:buClr>
                <a:schemeClr val="bg1"/>
              </a:buClr>
              <a:buFont typeface="Arial" panose="020B0604020202020204" pitchFamily="34" charset="0"/>
              <a:buChar char="•"/>
            </a:pPr>
            <a:r>
              <a:rPr lang="en-US" sz="1500" dirty="0">
                <a:solidFill>
                  <a:schemeClr val="bg1"/>
                </a:solidFill>
              </a:rPr>
              <a:t>The proposed system revolutionizes fault detection in motor drive control systems for industrial robots. By employing advanced Convolutional Neural Networks (CNN), Long Short-Term Memory (LSTM) networks and Boosting Algorithm, the system achieves real-time fault identification without manual intervention.</a:t>
            </a:r>
          </a:p>
          <a:p>
            <a:pPr marL="285750" indent="-285750" algn="just">
              <a:buClr>
                <a:schemeClr val="bg1"/>
              </a:buClr>
              <a:buFont typeface="Arial" panose="020B0604020202020204" pitchFamily="34" charset="0"/>
              <a:buChar char="•"/>
            </a:pPr>
            <a:r>
              <a:rPr lang="en-US" sz="1500" dirty="0">
                <a:solidFill>
                  <a:schemeClr val="bg1"/>
                </a:solidFill>
              </a:rPr>
              <a:t>This adaptive approach, learning from historical data, enhances efficiency, reliability, and reduces downtime and maintenance costs.</a:t>
            </a:r>
          </a:p>
          <a:p>
            <a:pPr marL="285750" indent="-285750" algn="just">
              <a:buClr>
                <a:schemeClr val="bg1"/>
              </a:buClr>
              <a:buFont typeface="Arial" panose="020B0604020202020204" pitchFamily="34" charset="0"/>
              <a:buChar char="•"/>
            </a:pPr>
            <a:r>
              <a:rPr lang="en-US" sz="1500" dirty="0">
                <a:solidFill>
                  <a:schemeClr val="bg1"/>
                </a:solidFill>
              </a:rPr>
              <a:t>The integration of CNN-LSTM-based observers represents a significant advancement, offering autonomous and proactive fault detection capabilities, surpassing the limitations of existing manual and algorithmic methods.</a:t>
            </a:r>
          </a:p>
          <a:p>
            <a:pPr marL="285750" indent="-285750" algn="just">
              <a:buClr>
                <a:schemeClr val="bg1"/>
              </a:buClr>
              <a:buFont typeface="Arial" panose="020B0604020202020204" pitchFamily="34" charset="0"/>
              <a:buChar char="•"/>
            </a:pPr>
            <a:endParaRPr lang="en-US" sz="1500" dirty="0">
              <a:solidFill>
                <a:schemeClr val="bg1"/>
              </a:solidFill>
            </a:endParaRPr>
          </a:p>
          <a:p>
            <a:r>
              <a:rPr lang="en-US" sz="1500" b="1" dirty="0">
                <a:solidFill>
                  <a:schemeClr val="bg1"/>
                </a:solidFill>
              </a:rPr>
              <a:t>Advantages:</a:t>
            </a:r>
          </a:p>
          <a:p>
            <a:endParaRPr lang="en-IN" sz="1500" dirty="0">
              <a:solidFill>
                <a:schemeClr val="bg1"/>
              </a:solidFill>
            </a:endParaRPr>
          </a:p>
          <a:p>
            <a:pPr marL="285750" lvl="0" indent="-285750">
              <a:buClr>
                <a:schemeClr val="bg1"/>
              </a:buClr>
              <a:buFont typeface="Wingdings" panose="05000000000000000000" pitchFamily="2" charset="2"/>
              <a:buChar char="q"/>
            </a:pPr>
            <a:r>
              <a:rPr lang="en-US" sz="1500" dirty="0">
                <a:solidFill>
                  <a:schemeClr val="bg1"/>
                </a:solidFill>
              </a:rPr>
              <a:t>Proactive Fault Detection</a:t>
            </a:r>
            <a:endParaRPr lang="en-IN" sz="1500" dirty="0">
              <a:solidFill>
                <a:schemeClr val="bg1"/>
              </a:solidFill>
            </a:endParaRPr>
          </a:p>
          <a:p>
            <a:pPr marL="285750" lvl="0" indent="-285750">
              <a:buClr>
                <a:schemeClr val="bg1"/>
              </a:buClr>
              <a:buFont typeface="Wingdings" panose="05000000000000000000" pitchFamily="2" charset="2"/>
              <a:buChar char="q"/>
            </a:pPr>
            <a:r>
              <a:rPr lang="en-US" sz="1500" dirty="0">
                <a:solidFill>
                  <a:schemeClr val="bg1"/>
                </a:solidFill>
              </a:rPr>
              <a:t>Predictive Maintenance</a:t>
            </a:r>
            <a:endParaRPr lang="en-IN" sz="1500" dirty="0">
              <a:solidFill>
                <a:schemeClr val="bg1"/>
              </a:solidFill>
            </a:endParaRPr>
          </a:p>
          <a:p>
            <a:pPr marL="285750" lvl="0" indent="-285750">
              <a:buClr>
                <a:schemeClr val="bg1"/>
              </a:buClr>
              <a:buFont typeface="Wingdings" panose="05000000000000000000" pitchFamily="2" charset="2"/>
              <a:buChar char="q"/>
            </a:pPr>
            <a:r>
              <a:rPr lang="en-US" sz="1500" dirty="0">
                <a:solidFill>
                  <a:schemeClr val="bg1"/>
                </a:solidFill>
              </a:rPr>
              <a:t>Cost Reduction</a:t>
            </a:r>
            <a:endParaRPr lang="en-IN" sz="1500" dirty="0">
              <a:solidFill>
                <a:schemeClr val="bg1"/>
              </a:solidFill>
            </a:endParaRPr>
          </a:p>
          <a:p>
            <a:pPr marL="285750" lvl="0" indent="-285750">
              <a:buClr>
                <a:schemeClr val="bg1"/>
              </a:buClr>
              <a:buFont typeface="Wingdings" panose="05000000000000000000" pitchFamily="2" charset="2"/>
              <a:buChar char="q"/>
            </a:pPr>
            <a:r>
              <a:rPr lang="en-US" sz="1500" dirty="0">
                <a:solidFill>
                  <a:schemeClr val="bg1"/>
                </a:solidFill>
              </a:rPr>
              <a:t>Enhanced Productivity</a:t>
            </a:r>
            <a:endParaRPr lang="en-IN" sz="1500" dirty="0">
              <a:solidFill>
                <a:schemeClr val="bg1"/>
              </a:solidFill>
            </a:endParaRPr>
          </a:p>
          <a:p>
            <a:pPr algn="just">
              <a:buClr>
                <a:schemeClr val="bg1"/>
              </a:buClr>
            </a:pPr>
            <a:endParaRPr lang="en-IN" sz="1500" dirty="0">
              <a:solidFill>
                <a:schemeClr val="bg1"/>
              </a:solidFill>
            </a:endParaRPr>
          </a:p>
        </p:txBody>
      </p:sp>
    </p:spTree>
    <p:extLst>
      <p:ext uri="{BB962C8B-B14F-4D97-AF65-F5344CB8AC3E}">
        <p14:creationId xmlns:p14="http://schemas.microsoft.com/office/powerpoint/2010/main" val="2753632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8" name="TextBox 7"/>
          <p:cNvSpPr txBox="1"/>
          <p:nvPr/>
        </p:nvSpPr>
        <p:spPr>
          <a:xfrm>
            <a:off x="719409" y="555526"/>
            <a:ext cx="3996607" cy="461665"/>
          </a:xfrm>
          <a:prstGeom prst="rect">
            <a:avLst/>
          </a:prstGeom>
          <a:noFill/>
        </p:spPr>
        <p:txBody>
          <a:bodyPr wrap="none" rtlCol="0">
            <a:spAutoFit/>
          </a:bodyPr>
          <a:lstStyle/>
          <a:p>
            <a:r>
              <a:rPr lang="en-US" sz="2400" b="1" u="sng" dirty="0">
                <a:solidFill>
                  <a:schemeClr val="accent4">
                    <a:lumMod val="85000"/>
                  </a:schemeClr>
                </a:solidFill>
                <a:latin typeface="Arial Rounded MT Bold" panose="020F0704030504030204" pitchFamily="34" charset="0"/>
              </a:rPr>
              <a:t>SYSTEM ARCHITECTURE</a:t>
            </a:r>
            <a:endParaRPr lang="en-IN" sz="2400" b="1" u="sng" dirty="0">
              <a:solidFill>
                <a:schemeClr val="accent4">
                  <a:lumMod val="85000"/>
                </a:schemeClr>
              </a:solidFill>
              <a:latin typeface="Arial Rounded MT Bold" panose="020F0704030504030204" pitchFamily="34" charset="0"/>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Flowchart: Magnetic Disk 18"/>
          <p:cNvSpPr/>
          <p:nvPr/>
        </p:nvSpPr>
        <p:spPr>
          <a:xfrm>
            <a:off x="1115616" y="1779662"/>
            <a:ext cx="831576" cy="796894"/>
          </a:xfrm>
          <a:prstGeom prst="flowChartMagneticDisk">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z="900" b="1" dirty="0">
                <a:solidFill>
                  <a:schemeClr val="tx1"/>
                </a:solidFill>
              </a:rPr>
              <a:t>Data Acquisition</a:t>
            </a:r>
            <a:endParaRPr lang="en-IN" sz="900" b="1" dirty="0">
              <a:solidFill>
                <a:schemeClr val="tx1"/>
              </a:solidFill>
            </a:endParaRPr>
          </a:p>
        </p:txBody>
      </p:sp>
      <p:sp>
        <p:nvSpPr>
          <p:cNvPr id="20" name="Rounded Rectangle 19"/>
          <p:cNvSpPr/>
          <p:nvPr/>
        </p:nvSpPr>
        <p:spPr>
          <a:xfrm>
            <a:off x="2606475" y="1885271"/>
            <a:ext cx="1212925" cy="652878"/>
          </a:xfrm>
          <a:prstGeom prst="roundRect">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z="1000" b="1" dirty="0">
                <a:solidFill>
                  <a:schemeClr val="tx1"/>
                </a:solidFill>
              </a:rPr>
              <a:t>Data preprocessing</a:t>
            </a:r>
            <a:endParaRPr lang="en-IN" sz="1000" b="1" dirty="0">
              <a:solidFill>
                <a:schemeClr val="tx1"/>
              </a:solidFill>
            </a:endParaRPr>
          </a:p>
        </p:txBody>
      </p:sp>
      <p:sp>
        <p:nvSpPr>
          <p:cNvPr id="22" name="Flowchart: Alternate Process 21"/>
          <p:cNvSpPr/>
          <p:nvPr/>
        </p:nvSpPr>
        <p:spPr>
          <a:xfrm>
            <a:off x="4467472" y="1928484"/>
            <a:ext cx="1212926" cy="576064"/>
          </a:xfrm>
          <a:prstGeom prst="flowChartAlternateProcess">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z="1000" b="1" dirty="0">
                <a:solidFill>
                  <a:schemeClr val="tx1"/>
                </a:solidFill>
              </a:rPr>
              <a:t>Feature Extraction</a:t>
            </a:r>
          </a:p>
        </p:txBody>
      </p:sp>
      <p:sp>
        <p:nvSpPr>
          <p:cNvPr id="23" name="Flowchart: Alternate Process 22"/>
          <p:cNvSpPr/>
          <p:nvPr/>
        </p:nvSpPr>
        <p:spPr>
          <a:xfrm>
            <a:off x="4467472" y="3152620"/>
            <a:ext cx="1191666" cy="652878"/>
          </a:xfrm>
          <a:prstGeom prst="flowChartAlternateProcess">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z="1000" b="1" dirty="0">
                <a:solidFill>
                  <a:schemeClr val="tx1"/>
                </a:solidFill>
              </a:rPr>
              <a:t>Model Evaluation</a:t>
            </a:r>
            <a:endParaRPr lang="en-IN" sz="1000" b="1" dirty="0">
              <a:solidFill>
                <a:schemeClr val="tx1"/>
              </a:solidFill>
            </a:endParaRPr>
          </a:p>
          <a:p>
            <a:pPr algn="ctr"/>
            <a:r>
              <a:rPr lang="en-US" sz="1000" b="1" dirty="0">
                <a:solidFill>
                  <a:schemeClr val="tx1"/>
                </a:solidFill>
              </a:rPr>
              <a:t>And Validation</a:t>
            </a:r>
            <a:endParaRPr lang="en-IN" sz="1000" b="1" dirty="0">
              <a:solidFill>
                <a:schemeClr val="tx1"/>
              </a:solidFill>
            </a:endParaRPr>
          </a:p>
        </p:txBody>
      </p:sp>
      <p:sp>
        <p:nvSpPr>
          <p:cNvPr id="24" name="Rounded Rectangle 23"/>
          <p:cNvSpPr/>
          <p:nvPr/>
        </p:nvSpPr>
        <p:spPr>
          <a:xfrm>
            <a:off x="6555704" y="3152620"/>
            <a:ext cx="1184648" cy="652878"/>
          </a:xfrm>
          <a:prstGeom prst="roundRect">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z="1000" b="1" dirty="0">
                <a:solidFill>
                  <a:schemeClr val="tx1"/>
                </a:solidFill>
              </a:rPr>
              <a:t>Predictive Model Development</a:t>
            </a:r>
            <a:endParaRPr lang="en-IN" sz="1000" b="1" dirty="0">
              <a:solidFill>
                <a:schemeClr val="tx1"/>
              </a:solidFill>
            </a:endParaRPr>
          </a:p>
        </p:txBody>
      </p:sp>
      <p:sp>
        <p:nvSpPr>
          <p:cNvPr id="25" name="Rounded Rectangle 24"/>
          <p:cNvSpPr/>
          <p:nvPr/>
        </p:nvSpPr>
        <p:spPr>
          <a:xfrm>
            <a:off x="6555704" y="1928484"/>
            <a:ext cx="1184598" cy="576064"/>
          </a:xfrm>
          <a:prstGeom prst="roundRect">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z="1000" b="1" dirty="0">
                <a:solidFill>
                  <a:schemeClr val="tx1"/>
                </a:solidFill>
              </a:rPr>
              <a:t>Machine Learning Algorithms</a:t>
            </a:r>
            <a:endParaRPr lang="en-IN" sz="1000" b="1" dirty="0">
              <a:solidFill>
                <a:schemeClr val="tx1"/>
              </a:solidFill>
            </a:endParaRPr>
          </a:p>
        </p:txBody>
      </p:sp>
      <p:sp>
        <p:nvSpPr>
          <p:cNvPr id="26" name="Rounded Rectangle 25"/>
          <p:cNvSpPr/>
          <p:nvPr/>
        </p:nvSpPr>
        <p:spPr>
          <a:xfrm>
            <a:off x="2595264" y="3224628"/>
            <a:ext cx="1212925" cy="509104"/>
          </a:xfrm>
          <a:prstGeom prst="roundRect">
            <a:avLst/>
          </a:prstGeom>
        </p:spPr>
        <p:style>
          <a:lnRef idx="1">
            <a:schemeClr val="dk1"/>
          </a:lnRef>
          <a:fillRef idx="1003">
            <a:schemeClr val="lt1"/>
          </a:fillRef>
          <a:effectRef idx="1">
            <a:schemeClr val="dk1"/>
          </a:effectRef>
          <a:fontRef idx="minor">
            <a:schemeClr val="dk1"/>
          </a:fontRef>
        </p:style>
        <p:txBody>
          <a:bodyPr rtlCol="0" anchor="ctr"/>
          <a:lstStyle/>
          <a:p>
            <a:pPr algn="ctr"/>
            <a:r>
              <a:rPr lang="en-US" sz="1000" b="1" dirty="0">
                <a:solidFill>
                  <a:schemeClr val="tx1"/>
                </a:solidFill>
              </a:rPr>
              <a:t>Deployment</a:t>
            </a:r>
          </a:p>
        </p:txBody>
      </p:sp>
      <p:cxnSp>
        <p:nvCxnSpPr>
          <p:cNvPr id="28" name="Straight Arrow Connector 27"/>
          <p:cNvCxnSpPr/>
          <p:nvPr/>
        </p:nvCxnSpPr>
        <p:spPr>
          <a:xfrm>
            <a:off x="1947192" y="2216516"/>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2" idx="3"/>
          </p:cNvCxnSpPr>
          <p:nvPr/>
        </p:nvCxnSpPr>
        <p:spPr>
          <a:xfrm>
            <a:off x="5680398" y="2216516"/>
            <a:ext cx="87530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48003" y="2504548"/>
            <a:ext cx="25"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5669793" y="3479059"/>
            <a:ext cx="88591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3" idx="1"/>
          </p:cNvCxnSpPr>
          <p:nvPr/>
        </p:nvCxnSpPr>
        <p:spPr>
          <a:xfrm flipH="1">
            <a:off x="3808189" y="3479059"/>
            <a:ext cx="659283" cy="1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22" idx="1"/>
          </p:cNvCxnSpPr>
          <p:nvPr/>
        </p:nvCxnSpPr>
        <p:spPr>
          <a:xfrm>
            <a:off x="3819400" y="2211710"/>
            <a:ext cx="648072" cy="48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597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65"/>
        <p:cNvGrpSpPr/>
        <p:nvPr/>
      </p:nvGrpSpPr>
      <p:grpSpPr>
        <a:xfrm>
          <a:off x="0" y="0"/>
          <a:ext cx="0" cy="0"/>
          <a:chOff x="0" y="0"/>
          <a:chExt cx="0" cy="0"/>
        </a:xfrm>
      </p:grpSpPr>
      <p:sp>
        <p:nvSpPr>
          <p:cNvPr id="6" name="Oval 5"/>
          <p:cNvSpPr/>
          <p:nvPr/>
        </p:nvSpPr>
        <p:spPr>
          <a:xfrm>
            <a:off x="8676456" y="4515966"/>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Oval 6"/>
          <p:cNvSpPr/>
          <p:nvPr/>
        </p:nvSpPr>
        <p:spPr>
          <a:xfrm>
            <a:off x="-468560" y="-242243"/>
            <a:ext cx="1080120" cy="771550"/>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cxnSp>
        <p:nvCxnSpPr>
          <p:cNvPr id="4" name="Straight Connector 3"/>
          <p:cNvCxnSpPr/>
          <p:nvPr/>
        </p:nvCxnSpPr>
        <p:spPr>
          <a:xfrm>
            <a:off x="576064" y="267494"/>
            <a:ext cx="82444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20472" y="267494"/>
            <a:ext cx="0" cy="4392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51520" y="529307"/>
            <a:ext cx="0" cy="43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6" idx="2"/>
          </p:cNvCxnSpPr>
          <p:nvPr/>
        </p:nvCxnSpPr>
        <p:spPr>
          <a:xfrm>
            <a:off x="251520" y="4901741"/>
            <a:ext cx="8424936"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1560" y="555526"/>
            <a:ext cx="3977371" cy="461665"/>
          </a:xfrm>
          <a:prstGeom prst="rect">
            <a:avLst/>
          </a:prstGeom>
          <a:noFill/>
        </p:spPr>
        <p:txBody>
          <a:bodyPr wrap="none" rtlCol="0">
            <a:spAutoFit/>
          </a:bodyPr>
          <a:lstStyle/>
          <a:p>
            <a:r>
              <a:rPr lang="en-US" sz="2400" b="1" u="sng" dirty="0">
                <a:solidFill>
                  <a:schemeClr val="accent4">
                    <a:lumMod val="85000"/>
                  </a:schemeClr>
                </a:solidFill>
                <a:latin typeface="Arial Rounded MT Bold" panose="020F0704030504030204" pitchFamily="34" charset="0"/>
              </a:rPr>
              <a:t>DOMAIN SPECIFICATION</a:t>
            </a:r>
            <a:endParaRPr lang="en-IN" sz="2400" b="1" u="sng" dirty="0">
              <a:solidFill>
                <a:schemeClr val="accent4">
                  <a:lumMod val="85000"/>
                </a:schemeClr>
              </a:solidFill>
              <a:latin typeface="Arial Rounded MT Bold" panose="020F0704030504030204" pitchFamily="34" charset="0"/>
            </a:endParaRPr>
          </a:p>
        </p:txBody>
      </p:sp>
      <p:sp>
        <p:nvSpPr>
          <p:cNvPr id="5" name="Rectangle 4"/>
          <p:cNvSpPr/>
          <p:nvPr/>
        </p:nvSpPr>
        <p:spPr>
          <a:xfrm>
            <a:off x="827584" y="1324382"/>
            <a:ext cx="7488832" cy="2831544"/>
          </a:xfrm>
          <a:prstGeom prst="rect">
            <a:avLst/>
          </a:prstGeom>
        </p:spPr>
        <p:txBody>
          <a:bodyPr wrap="square">
            <a:spAutoFit/>
          </a:bodyPr>
          <a:lstStyle/>
          <a:p>
            <a:pPr algn="just">
              <a:buClr>
                <a:schemeClr val="bg1"/>
              </a:buClr>
            </a:pPr>
            <a:r>
              <a:rPr lang="en-US" sz="1800" b="1" dirty="0">
                <a:solidFill>
                  <a:schemeClr val="bg1"/>
                </a:solidFill>
                <a:latin typeface="+mn-lt"/>
              </a:rPr>
              <a:t>Machine Learning : </a:t>
            </a:r>
          </a:p>
          <a:p>
            <a:pPr algn="just">
              <a:buClr>
                <a:schemeClr val="bg1"/>
              </a:buClr>
            </a:pPr>
            <a:endParaRPr lang="en-US" sz="1600" b="1" dirty="0">
              <a:solidFill>
                <a:schemeClr val="bg1"/>
              </a:solidFill>
              <a:latin typeface="+mn-lt"/>
            </a:endParaRPr>
          </a:p>
          <a:p>
            <a:pPr marL="342900" indent="-342900" algn="just">
              <a:buClr>
                <a:schemeClr val="bg1"/>
              </a:buClr>
              <a:buFont typeface="+mj-lt"/>
              <a:buAutoNum type="arabicParenR"/>
            </a:pPr>
            <a:r>
              <a:rPr lang="en-US" sz="1600" dirty="0">
                <a:solidFill>
                  <a:schemeClr val="bg1"/>
                </a:solidFill>
                <a:latin typeface="+mn-lt"/>
                <a:cs typeface="Times New Roman" panose="02020603050405020304" pitchFamily="18" charset="0"/>
              </a:rPr>
              <a:t>Machine Learning is a system that can learn from example through self-improvement and without being explicitly coded by programmer. The breakthrough comes with the idea that a machine can singularly learn from the data (i.e., example) to produce accurate results.</a:t>
            </a:r>
          </a:p>
          <a:p>
            <a:pPr marL="342900" indent="-342900" algn="just">
              <a:buClr>
                <a:schemeClr val="bg1"/>
              </a:buClr>
              <a:buFont typeface="+mj-lt"/>
              <a:buAutoNum type="arabicParenR"/>
            </a:pPr>
            <a:endParaRPr lang="en-US" sz="1600" dirty="0">
              <a:solidFill>
                <a:schemeClr val="bg1"/>
              </a:solidFill>
              <a:latin typeface="+mn-lt"/>
              <a:cs typeface="Times New Roman" panose="02020603050405020304" pitchFamily="18" charset="0"/>
            </a:endParaRPr>
          </a:p>
          <a:p>
            <a:pPr marL="342900" indent="-342900" algn="just">
              <a:buClr>
                <a:schemeClr val="bg1"/>
              </a:buClr>
              <a:buFont typeface="+mj-lt"/>
              <a:buAutoNum type="arabicParenR"/>
            </a:pPr>
            <a:r>
              <a:rPr lang="en-US" sz="1600" dirty="0">
                <a:solidFill>
                  <a:schemeClr val="bg1"/>
                </a:solidFill>
                <a:latin typeface="+mn-lt"/>
                <a:cs typeface="Times New Roman" panose="02020603050405020304" pitchFamily="18" charset="0"/>
              </a:rPr>
              <a:t>Machine learning combines data with statistical tools to predict an output. This output is then used by corporate to makes actionable insights. Machine learning is closely related to data mining and Bayesian predictive modeling. The machine receives data as input, use an algorithm to formulate answers.</a:t>
            </a:r>
          </a:p>
        </p:txBody>
      </p:sp>
    </p:spTree>
    <p:extLst>
      <p:ext uri="{BB962C8B-B14F-4D97-AF65-F5344CB8AC3E}">
        <p14:creationId xmlns:p14="http://schemas.microsoft.com/office/powerpoint/2010/main" val="1221669985"/>
      </p:ext>
    </p:extLst>
  </p:cSld>
  <p:clrMapOvr>
    <a:masterClrMapping/>
  </p:clrMapOvr>
</p:sld>
</file>

<file path=ppt/theme/theme1.xml><?xml version="1.0" encoding="utf-8"?>
<a:theme xmlns:a="http://schemas.openxmlformats.org/drawingml/2006/main" name="Industry 4.0 Transformation Meeting by Slidesgo">
  <a:themeElements>
    <a:clrScheme name="Simple Light">
      <a:dk1>
        <a:srgbClr val="FFFFFF"/>
      </a:dk1>
      <a:lt1>
        <a:srgbClr val="041F3D"/>
      </a:lt1>
      <a:dk2>
        <a:srgbClr val="074173"/>
      </a:dk2>
      <a:lt2>
        <a:srgbClr val="0792F1"/>
      </a:lt2>
      <a:accent1>
        <a:srgbClr val="7EDAFF"/>
      </a:accent1>
      <a:accent2>
        <a:srgbClr val="ABE4FC"/>
      </a:accent2>
      <a:accent3>
        <a:srgbClr val="DAF4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1213</TotalTime>
  <Words>1750</Words>
  <Application>Microsoft Office PowerPoint</Application>
  <PresentationFormat>On-screen Show (16:9)</PresentationFormat>
  <Paragraphs>159</Paragraphs>
  <Slides>27</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27</vt:i4>
      </vt:variant>
    </vt:vector>
  </HeadingPairs>
  <TitlesOfParts>
    <vt:vector size="40" baseType="lpstr">
      <vt:lpstr>Proxima Nova</vt:lpstr>
      <vt:lpstr>Arial</vt:lpstr>
      <vt:lpstr>Calibri</vt:lpstr>
      <vt:lpstr>Times New Roman</vt:lpstr>
      <vt:lpstr>Bahnschrift SemiCondensed</vt:lpstr>
      <vt:lpstr>Cambria</vt:lpstr>
      <vt:lpstr>Zen Dots</vt:lpstr>
      <vt:lpstr>Wingdings</vt:lpstr>
      <vt:lpstr>Catamaran</vt:lpstr>
      <vt:lpstr>Arial Rounded MT Bold</vt:lpstr>
      <vt:lpstr>Proxima Nova Semibold</vt:lpstr>
      <vt:lpstr>Industry 4.0 Transformation Meeting by Slidesgo</vt:lpstr>
      <vt:lpstr>Slidesgo Final Pages</vt:lpstr>
      <vt:lpstr>REVOLUTIONIZING FAULT DETECTION IN INDUSTRIAL ROBOTICS A CNN-LSTM BASED APPROACH FOR MOTOR DRIVE CONTROL SYSTEM</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FAULT DETECTION IN INDUSTRIAL ROBOTICS A CNN-LSTM BASED APPROACH FOR MOTOR DRIVE CONTROL SYSTEM</dc:title>
  <dc:creator>Magesh S S</dc:creator>
  <cp:lastModifiedBy>ajay ajay</cp:lastModifiedBy>
  <cp:revision>67</cp:revision>
  <dcterms:modified xsi:type="dcterms:W3CDTF">2024-07-23T13:27:49Z</dcterms:modified>
</cp:coreProperties>
</file>